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3" r:id="rId2"/>
    <p:sldId id="276" r:id="rId3"/>
    <p:sldId id="635" r:id="rId4"/>
    <p:sldId id="636" r:id="rId5"/>
    <p:sldId id="646" r:id="rId6"/>
    <p:sldId id="654" r:id="rId7"/>
    <p:sldId id="638" r:id="rId8"/>
    <p:sldId id="278" r:id="rId9"/>
    <p:sldId id="279" r:id="rId10"/>
    <p:sldId id="281" r:id="rId11"/>
    <p:sldId id="655" r:id="rId12"/>
    <p:sldId id="282" r:id="rId13"/>
    <p:sldId id="275" r:id="rId14"/>
    <p:sldId id="656" r:id="rId15"/>
    <p:sldId id="257" r:id="rId16"/>
    <p:sldId id="269" r:id="rId17"/>
    <p:sldId id="258" r:id="rId18"/>
    <p:sldId id="259" r:id="rId19"/>
    <p:sldId id="260" r:id="rId20"/>
    <p:sldId id="261" r:id="rId21"/>
    <p:sldId id="262" r:id="rId22"/>
    <p:sldId id="263" r:id="rId23"/>
    <p:sldId id="264" r:id="rId24"/>
    <p:sldId id="288" r:id="rId25"/>
    <p:sldId id="289" r:id="rId26"/>
    <p:sldId id="290" r:id="rId27"/>
    <p:sldId id="291" r:id="rId28"/>
    <p:sldId id="272" r:id="rId29"/>
    <p:sldId id="298" r:id="rId30"/>
    <p:sldId id="271" r:id="rId31"/>
  </p:sldIdLst>
  <p:sldSz cx="12192000" cy="6858000"/>
  <p:notesSz cx="6858000" cy="9144000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D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4"/>
    <p:restoredTop sz="93076"/>
  </p:normalViewPr>
  <p:slideViewPr>
    <p:cSldViewPr snapToGrid="0" snapToObjects="1">
      <p:cViewPr varScale="1">
        <p:scale>
          <a:sx n="98" d="100"/>
          <a:sy n="98" d="100"/>
        </p:scale>
        <p:origin x="42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B67EF3-FCA9-4F4E-9470-1ABBECDB54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2EC6073-602F-E142-AA08-F82DA842F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C3C8585-DC96-C449-9C9E-701B7E01A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5D787-797C-F141-A31C-36A9660F7F1C}" type="datetimeFigureOut">
              <a:rPr lang="it-IT"/>
              <a:pPr>
                <a:defRPr/>
              </a:pPr>
              <a:t>28/09/2022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EFBFD66-B124-7E41-A471-3448BD17D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FDA7EFE-A79F-124A-973F-DFA8B6988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766D2-2B3E-FE4A-A309-01C16ECDBC6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1127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7FEFD6-543B-1B43-8FD9-63215EE54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5D1BEFA9-F176-6C42-8889-870273B043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4E788C4-1550-D54F-9C60-CE244DE01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1E8B2-6E18-794A-94C1-09876C077FCD}" type="datetimeFigureOut">
              <a:rPr lang="it-IT"/>
              <a:pPr>
                <a:defRPr/>
              </a:pPr>
              <a:t>28/09/2022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B981BF0-F3FA-6448-AD69-D56DE9502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ACFDD92-E15A-014B-A60E-13A2D71BF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070CD-586B-5342-A46B-85C9B25BBB1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9634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E0BBBBB2-4332-BA4C-AC8B-0018685B60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A4006DA-268C-5A46-8235-A9C90E0E25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5B26464-3615-0F4D-AFD2-1E3E90624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6A8B3-F6A5-7B44-9DE5-F068283E8D12}" type="datetimeFigureOut">
              <a:rPr lang="it-IT"/>
              <a:pPr>
                <a:defRPr/>
              </a:pPr>
              <a:t>28/09/2022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387BDDE-A92F-D645-A078-7D7038247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E3EC114-E74F-BF48-B88D-31ADA1B7F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26AFF-81D2-1D41-B047-E0AAE9433CE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6250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BFD56FD-55A5-6240-8D9B-04484E6CD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F0EFDD1-75A2-BF45-82F1-77FD6EE9F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42A86B9-E747-ED4B-8F07-409A67229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C156C-D25F-A345-8709-C4622DD61EF1}" type="datetimeFigureOut">
              <a:rPr lang="it-IT"/>
              <a:pPr>
                <a:defRPr/>
              </a:pPr>
              <a:t>28/09/2022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6292A8E-139E-8448-9D21-60681CABE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3CF9B79-357A-3843-8EAE-15F65F6B8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0BBF2-B6D1-5C44-8D27-9086A424D3A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4166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E696F44-5AAC-3E47-A97A-F4F244E15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68E5489-376A-5A42-B70F-2F6F0A45FD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E4AE5A6-9A7B-E342-B402-BBC167C0F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B46B6-A185-3448-885F-77354B651057}" type="datetimeFigureOut">
              <a:rPr lang="it-IT"/>
              <a:pPr>
                <a:defRPr/>
              </a:pPr>
              <a:t>28/09/2022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87DDD09-CC95-D746-A7C9-3FC208885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7E2BF6D-2B02-5643-8EDE-DA8B830BC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A77DC-8F3B-0D48-9FA2-3965E5E6129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6678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5BB109-E1DA-2B49-8895-D612ADBC0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F70D280-51B0-E649-8154-48A8AF2D04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F6AC640-8D6E-CF47-885C-86D1D0FA1F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3">
            <a:extLst>
              <a:ext uri="{FF2B5EF4-FFF2-40B4-BE49-F238E27FC236}">
                <a16:creationId xmlns:a16="http://schemas.microsoft.com/office/drawing/2014/main" id="{3627BDEC-441E-6B4F-A828-DE6E4A463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F3460-0218-4849-A8D2-8B8B158F9511}" type="datetimeFigureOut">
              <a:rPr lang="it-IT"/>
              <a:pPr>
                <a:defRPr/>
              </a:pPr>
              <a:t>28/09/2022</a:t>
            </a:fld>
            <a:endParaRPr lang="it-IT"/>
          </a:p>
        </p:txBody>
      </p:sp>
      <p:sp>
        <p:nvSpPr>
          <p:cNvPr id="6" name="Segnaposto piè di pagina 4">
            <a:extLst>
              <a:ext uri="{FF2B5EF4-FFF2-40B4-BE49-F238E27FC236}">
                <a16:creationId xmlns:a16="http://schemas.microsoft.com/office/drawing/2014/main" id="{82B9F8C5-7B02-FA4F-8EEA-3E100BDAB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EC7204B2-F7E6-4547-92DC-53A5738F5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AF21A-F03A-D846-9883-AB1DA137D5C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1321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2F16F0E-09F5-B44E-BEA7-14DBFC590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53A22E1-9FF6-C44C-8132-24235E28E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2E1CBA57-65B9-B940-8711-0C287E5495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831AC0C7-E4CA-394A-B226-1814D476B7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8771DF58-0E7C-004A-B8DD-9B0E89AE1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7" name="Segnaposto data 3">
            <a:extLst>
              <a:ext uri="{FF2B5EF4-FFF2-40B4-BE49-F238E27FC236}">
                <a16:creationId xmlns:a16="http://schemas.microsoft.com/office/drawing/2014/main" id="{DFF0EAE3-6495-C549-BB44-9DCCD5DCC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C7AB2-2C43-A444-A85F-1FF52C4DBA95}" type="datetimeFigureOut">
              <a:rPr lang="it-IT"/>
              <a:pPr>
                <a:defRPr/>
              </a:pPr>
              <a:t>28/09/2022</a:t>
            </a:fld>
            <a:endParaRPr lang="it-IT"/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FAAE401C-D267-EE42-A2DD-71CDA348E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>
            <a:extLst>
              <a:ext uri="{FF2B5EF4-FFF2-40B4-BE49-F238E27FC236}">
                <a16:creationId xmlns:a16="http://schemas.microsoft.com/office/drawing/2014/main" id="{0A68F527-809E-3443-8785-14C9ADF8D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8DBAE-521A-BB49-B11A-3D62788A983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0865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F3DA414-486A-EE45-9CDE-3DBB9E177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3">
            <a:extLst>
              <a:ext uri="{FF2B5EF4-FFF2-40B4-BE49-F238E27FC236}">
                <a16:creationId xmlns:a16="http://schemas.microsoft.com/office/drawing/2014/main" id="{A8D54361-0724-B44F-8159-E1E5AAECC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60DDF-00FC-B24F-A1EE-B5D61F1EA6E4}" type="datetimeFigureOut">
              <a:rPr lang="it-IT"/>
              <a:pPr>
                <a:defRPr/>
              </a:pPr>
              <a:t>28/09/2022</a:t>
            </a:fld>
            <a:endParaRPr lang="it-IT"/>
          </a:p>
        </p:txBody>
      </p:sp>
      <p:sp>
        <p:nvSpPr>
          <p:cNvPr id="4" name="Segnaposto piè di pagina 4">
            <a:extLst>
              <a:ext uri="{FF2B5EF4-FFF2-40B4-BE49-F238E27FC236}">
                <a16:creationId xmlns:a16="http://schemas.microsoft.com/office/drawing/2014/main" id="{6A4E80B6-3C38-9845-95CD-ED7F586DA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>
            <a:extLst>
              <a:ext uri="{FF2B5EF4-FFF2-40B4-BE49-F238E27FC236}">
                <a16:creationId xmlns:a16="http://schemas.microsoft.com/office/drawing/2014/main" id="{20A8B4EC-101F-EA46-B2ED-AC37D6C0B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0B4AA-FB7B-A04B-95E0-80AB7EE1F81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445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>
            <a:extLst>
              <a:ext uri="{FF2B5EF4-FFF2-40B4-BE49-F238E27FC236}">
                <a16:creationId xmlns:a16="http://schemas.microsoft.com/office/drawing/2014/main" id="{BA697DC6-5EE1-FC41-B1E5-431ABDD62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47FCD-5E69-024A-B87D-1D0AF6C951BC}" type="datetimeFigureOut">
              <a:rPr lang="it-IT"/>
              <a:pPr>
                <a:defRPr/>
              </a:pPr>
              <a:t>28/09/2022</a:t>
            </a:fld>
            <a:endParaRPr lang="it-IT"/>
          </a:p>
        </p:txBody>
      </p:sp>
      <p:sp>
        <p:nvSpPr>
          <p:cNvPr id="3" name="Segnaposto piè di pagina 4">
            <a:extLst>
              <a:ext uri="{FF2B5EF4-FFF2-40B4-BE49-F238E27FC236}">
                <a16:creationId xmlns:a16="http://schemas.microsoft.com/office/drawing/2014/main" id="{45C0A46D-D7F4-F549-87C5-A7435152F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>
            <a:extLst>
              <a:ext uri="{FF2B5EF4-FFF2-40B4-BE49-F238E27FC236}">
                <a16:creationId xmlns:a16="http://schemas.microsoft.com/office/drawing/2014/main" id="{8C40D1AB-3A5B-B140-AB64-A471B815C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DF6CE-EBA4-124B-958F-EA09340E0A1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1010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80CF05D-7FF4-8F4D-9F2D-A08275487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DFA6BC5-C9AE-8C42-96A5-F4B89457B9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99ABEB0-DDEA-D540-B48B-DFDDF8D561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3">
            <a:extLst>
              <a:ext uri="{FF2B5EF4-FFF2-40B4-BE49-F238E27FC236}">
                <a16:creationId xmlns:a16="http://schemas.microsoft.com/office/drawing/2014/main" id="{07933E34-C733-054A-8094-EF88164C5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BF8D0-67D5-1143-81D4-B388606AD5BD}" type="datetimeFigureOut">
              <a:rPr lang="it-IT"/>
              <a:pPr>
                <a:defRPr/>
              </a:pPr>
              <a:t>28/09/2022</a:t>
            </a:fld>
            <a:endParaRPr lang="it-IT"/>
          </a:p>
        </p:txBody>
      </p:sp>
      <p:sp>
        <p:nvSpPr>
          <p:cNvPr id="6" name="Segnaposto piè di pagina 4">
            <a:extLst>
              <a:ext uri="{FF2B5EF4-FFF2-40B4-BE49-F238E27FC236}">
                <a16:creationId xmlns:a16="http://schemas.microsoft.com/office/drawing/2014/main" id="{DCB5434D-6349-DC40-BD3D-0013906F8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7EC8D61C-2E65-9447-912C-B73384F30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F1FDB-58AB-BC46-B6AC-8DD52458A67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3662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D4FCFA8-D926-1B42-AC09-09D2B0FC3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18494D3C-EBEC-A043-9367-F3B1DE7CA9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A36BF98-66E6-8743-8DB1-6A3A505964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3">
            <a:extLst>
              <a:ext uri="{FF2B5EF4-FFF2-40B4-BE49-F238E27FC236}">
                <a16:creationId xmlns:a16="http://schemas.microsoft.com/office/drawing/2014/main" id="{8DD94D46-62DC-2147-BB64-E6B1501FB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E96DD-4391-F949-81E0-EE1A5E1CEA8D}" type="datetimeFigureOut">
              <a:rPr lang="it-IT"/>
              <a:pPr>
                <a:defRPr/>
              </a:pPr>
              <a:t>28/09/2022</a:t>
            </a:fld>
            <a:endParaRPr lang="it-IT"/>
          </a:p>
        </p:txBody>
      </p:sp>
      <p:sp>
        <p:nvSpPr>
          <p:cNvPr id="6" name="Segnaposto piè di pagina 4">
            <a:extLst>
              <a:ext uri="{FF2B5EF4-FFF2-40B4-BE49-F238E27FC236}">
                <a16:creationId xmlns:a16="http://schemas.microsoft.com/office/drawing/2014/main" id="{D353729C-328A-7446-BA3F-762056A2E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19C73BDD-7015-7E48-BC54-EC5B7D43C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EE72B-733C-ED43-9FB2-CCFDA17A100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8580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>
            <a:extLst>
              <a:ext uri="{FF2B5EF4-FFF2-40B4-BE49-F238E27FC236}">
                <a16:creationId xmlns:a16="http://schemas.microsoft.com/office/drawing/2014/main" id="{F8D37272-228C-C24B-AA80-2750CAFDCF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 dello schema</a:t>
            </a:r>
          </a:p>
        </p:txBody>
      </p:sp>
      <p:sp>
        <p:nvSpPr>
          <p:cNvPr id="1027" name="Segnaposto testo 2">
            <a:extLst>
              <a:ext uri="{FF2B5EF4-FFF2-40B4-BE49-F238E27FC236}">
                <a16:creationId xmlns:a16="http://schemas.microsoft.com/office/drawing/2014/main" id="{2E995750-430A-AB4B-B87C-4C6ADB461D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0006AF1-0CC7-4645-B183-662E352F4E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09CA88-5895-2D46-9EAC-8D3D8AC0ADCA}" type="datetimeFigureOut">
              <a:rPr lang="it-IT"/>
              <a:pPr>
                <a:defRPr/>
              </a:pPr>
              <a:t>28/09/2022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E4E1599-9C4D-474C-80C1-F035C061C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890C0E1-FB9A-A545-AEEB-042F08B705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83E712-D45F-7947-B793-D11E8D1A411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hyperlink" Target="http://www.giuseppelavenia.name/" TargetMode="External"/><Relationship Id="rId4" Type="http://schemas.openxmlformats.org/officeDocument/2006/relationships/hyperlink" Target="http://www.dipendenze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2.mp4"/><Relationship Id="rId7" Type="http://schemas.openxmlformats.org/officeDocument/2006/relationships/image" Target="../media/image1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2.mp4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1.pn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hyperlink" Target="http://www.giuseppelavenia.name/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D13B0693-C784-C84C-8E7B-CBFD7E9436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it-IT" sz="1800"/>
          </a:p>
        </p:txBody>
      </p:sp>
      <p:pic>
        <p:nvPicPr>
          <p:cNvPr id="2052" name="Picture 2">
            <a:extLst>
              <a:ext uri="{FF2B5EF4-FFF2-40B4-BE49-F238E27FC236}">
                <a16:creationId xmlns:a16="http://schemas.microsoft.com/office/drawing/2014/main" id="{E0ACB8DF-872A-E641-917D-4D41B1EEF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225" y="3452605"/>
            <a:ext cx="2870842" cy="1386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54BFE9B9-76A0-45A6-B922-1302CE7C4523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1B5C586D-B22F-4B52-904B-19FF169DC930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C96A8E82-06C7-400F-920B-6D7070937340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9F243DD6-4D77-47AA-A250-25FE6F9CEC34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0F0E2962-61EF-4444-AD34-384F3112DFB5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2A41379A-2BE7-4E80-8D8F-13247B0CD3F5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439ABCBE-7D21-466D-9519-46300C540E8E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C637AB7B-74A0-41BA-9B12-088EDE8C8A6A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DDFF289C-DBDC-4500-8E5D-60000F1BBFCD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B4A6BA7D-46E0-488C-A413-E4CC0A48C071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4" name="Rettangolo 33">
            <a:extLst>
              <a:ext uri="{FF2B5EF4-FFF2-40B4-BE49-F238E27FC236}">
                <a16:creationId xmlns:a16="http://schemas.microsoft.com/office/drawing/2014/main" id="{502551C3-991A-4F4B-937C-5E3D71D8989F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D57FB7C8-523A-40E8-9F4F-100ECDA60C34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7" name="Rettangolo 36">
            <a:extLst>
              <a:ext uri="{FF2B5EF4-FFF2-40B4-BE49-F238E27FC236}">
                <a16:creationId xmlns:a16="http://schemas.microsoft.com/office/drawing/2014/main" id="{4E6039E2-2114-4ABC-AF52-29A7F257FFF4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8" name="Rettangolo 37">
            <a:extLst>
              <a:ext uri="{FF2B5EF4-FFF2-40B4-BE49-F238E27FC236}">
                <a16:creationId xmlns:a16="http://schemas.microsoft.com/office/drawing/2014/main" id="{092923B3-5BA4-4124-8997-5D433333A74F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9" name="Rettangolo 38">
            <a:extLst>
              <a:ext uri="{FF2B5EF4-FFF2-40B4-BE49-F238E27FC236}">
                <a16:creationId xmlns:a16="http://schemas.microsoft.com/office/drawing/2014/main" id="{F6FD2242-A1DC-4B83-892E-429429A7F524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4998834E-1E55-4342-A268-B01851A5CE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8248" y="896938"/>
            <a:ext cx="3766998" cy="5412582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DA07775-FFDA-0345-A8BF-DC203883D723}"/>
              </a:ext>
            </a:extLst>
          </p:cNvPr>
          <p:cNvSpPr txBox="1"/>
          <p:nvPr/>
        </p:nvSpPr>
        <p:spPr>
          <a:xfrm>
            <a:off x="3682934" y="1337962"/>
            <a:ext cx="462836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FFBD43"/>
                </a:solidFill>
              </a:rPr>
              <a:t>Giuseppe Lavenia</a:t>
            </a:r>
          </a:p>
          <a:p>
            <a:pPr algn="ctr"/>
            <a:r>
              <a:rPr lang="it-IT" sz="1500" dirty="0"/>
              <a:t>Psicoterapeuta – Divulgatore Scientifico</a:t>
            </a:r>
          </a:p>
          <a:p>
            <a:pPr algn="ctr"/>
            <a:r>
              <a:rPr lang="it-IT" sz="1500" dirty="0"/>
              <a:t>Esperto in Benessere </a:t>
            </a:r>
            <a:r>
              <a:rPr lang="it-IT" sz="1500" dirty="0" err="1"/>
              <a:t>Digitiale</a:t>
            </a:r>
            <a:endParaRPr lang="it-IT" sz="1500" dirty="0"/>
          </a:p>
          <a:p>
            <a:pPr algn="ctr"/>
            <a:r>
              <a:rPr lang="it-IT" sz="1500" dirty="0"/>
              <a:t>Presidente Associazione Nazionale Dipendenze Tecnologiche, GAP e </a:t>
            </a:r>
            <a:r>
              <a:rPr lang="it-IT" sz="1500" dirty="0" err="1"/>
              <a:t>Cyberbullismo</a:t>
            </a:r>
            <a:endParaRPr lang="it-IT" sz="1500" dirty="0"/>
          </a:p>
          <a:p>
            <a:pPr algn="ctr"/>
            <a:r>
              <a:rPr lang="it-IT" sz="1500" dirty="0"/>
              <a:t>Docente Psicologia delle Dipendenze Tecnologiche</a:t>
            </a:r>
          </a:p>
          <a:p>
            <a:pPr algn="ctr"/>
            <a:r>
              <a:rPr lang="it-IT" sz="1500" dirty="0"/>
              <a:t>Università Politecnica delle Marche</a:t>
            </a:r>
          </a:p>
          <a:p>
            <a:pPr algn="ctr"/>
            <a:r>
              <a:rPr lang="it-IT" sz="1500" dirty="0">
                <a:hlinkClick r:id="rId4"/>
              </a:rPr>
              <a:t>www.dipendenze.com</a:t>
            </a:r>
            <a:r>
              <a:rPr lang="it-IT" sz="1500" dirty="0"/>
              <a:t> </a:t>
            </a:r>
          </a:p>
          <a:p>
            <a:pPr algn="ctr"/>
            <a:r>
              <a:rPr lang="it-IT" sz="1500" dirty="0">
                <a:hlinkClick r:id="rId5"/>
              </a:rPr>
              <a:t>www.giuseppelavenia.name</a:t>
            </a:r>
            <a:r>
              <a:rPr lang="it-IT" sz="1500" dirty="0"/>
              <a:t> 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A2C89C4C-5E07-164F-A8E2-7F0382E095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685" y="890588"/>
            <a:ext cx="3525299" cy="5412581"/>
          </a:xfrm>
          <a:prstGeom prst="rect">
            <a:avLst/>
          </a:prstGeom>
        </p:spPr>
      </p:pic>
      <p:pic>
        <p:nvPicPr>
          <p:cNvPr id="7" name="Immagine 6" descr="Immagine che contiene testo, serviziodatavola, clipart&#10;&#10;Descrizione generata automaticamente">
            <a:extLst>
              <a:ext uri="{FF2B5EF4-FFF2-40B4-BE49-F238E27FC236}">
                <a16:creationId xmlns:a16="http://schemas.microsoft.com/office/drawing/2014/main" id="{BA87B87C-7292-EB4C-9A6C-2B1F1A06E4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5807" y="4892086"/>
            <a:ext cx="2715260" cy="923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685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>
            <a:extLst>
              <a:ext uri="{FF2B5EF4-FFF2-40B4-BE49-F238E27FC236}">
                <a16:creationId xmlns:a16="http://schemas.microsoft.com/office/drawing/2014/main" id="{30747135-6208-F947-8FB7-4194178C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44422BC2-7237-4A47-9CE2-C4408C94F6F7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07330D99-1FC4-4873-90D9-82559C4028EE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701C80C6-57C3-4AF8-B502-F9959C7F2AFD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3C6365A-24E0-4AE6-8BED-A3D855F8BF7A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B632D215-C3E3-4BF7-858D-E08FD3707B42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7B7C110-6B6C-48BA-BD09-459BFA71F7B3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029B4C5-8925-4D7D-A7BE-CA8D45EB4EB8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BBE15A8-3336-4E75-931F-94AC46206C3B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4B16E29-B4B7-492C-B59F-A6B4F6A617ED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FD529AD-5977-4181-BBF1-57B5882DA933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FFC96F64-A8B7-4722-835D-0DB19FBE4B97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E44A51D-DABD-44C0-8C0D-AAB97ECA964F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307B4371-CE12-478D-AEEF-7B5311BED540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66301E6D-EEB6-40A2-93A2-7FB068845C46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8879726D-4F65-4143-AA79-35C8976F2E57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041A1E68-192D-D44B-AC54-F03ACA3722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7925" y="1261380"/>
            <a:ext cx="5845039" cy="4339320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26B4DCB5-E550-451D-B330-6AD30D461EC9}"/>
              </a:ext>
            </a:extLst>
          </p:cNvPr>
          <p:cNvSpPr txBox="1"/>
          <p:nvPr/>
        </p:nvSpPr>
        <p:spPr>
          <a:xfrm>
            <a:off x="3044657" y="302418"/>
            <a:ext cx="6112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/>
              <a:t>CYBERBULLISMO E ISOLAMENTO</a:t>
            </a:r>
          </a:p>
        </p:txBody>
      </p:sp>
    </p:spTree>
    <p:extLst>
      <p:ext uri="{BB962C8B-B14F-4D97-AF65-F5344CB8AC3E}">
        <p14:creationId xmlns:p14="http://schemas.microsoft.com/office/powerpoint/2010/main" val="3698588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>
            <a:extLst>
              <a:ext uri="{FF2B5EF4-FFF2-40B4-BE49-F238E27FC236}">
                <a16:creationId xmlns:a16="http://schemas.microsoft.com/office/drawing/2014/main" id="{30747135-6208-F947-8FB7-4194178C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44422BC2-7237-4A47-9CE2-C4408C94F6F7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07330D99-1FC4-4873-90D9-82559C4028EE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701C80C6-57C3-4AF8-B502-F9959C7F2AFD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3C6365A-24E0-4AE6-8BED-A3D855F8BF7A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B632D215-C3E3-4BF7-858D-E08FD3707B42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7B7C110-6B6C-48BA-BD09-459BFA71F7B3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029B4C5-8925-4D7D-A7BE-CA8D45EB4EB8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BBE15A8-3336-4E75-931F-94AC46206C3B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4B16E29-B4B7-492C-B59F-A6B4F6A617ED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FD529AD-5977-4181-BBF1-57B5882DA933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FFC96F64-A8B7-4722-835D-0DB19FBE4B97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E44A51D-DABD-44C0-8C0D-AAB97ECA964F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307B4371-CE12-478D-AEEF-7B5311BED540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66301E6D-EEB6-40A2-93A2-7FB068845C46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8879726D-4F65-4143-AA79-35C8976F2E57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26B4DCB5-E550-451D-B330-6AD30D461EC9}"/>
              </a:ext>
            </a:extLst>
          </p:cNvPr>
          <p:cNvSpPr txBox="1"/>
          <p:nvPr/>
        </p:nvSpPr>
        <p:spPr>
          <a:xfrm>
            <a:off x="3044657" y="302418"/>
            <a:ext cx="6112212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500" b="1" dirty="0"/>
              <a:t>BOILER O NANO SUMMER CUP ???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F390B71E-B762-DA4E-00B2-A407E8BE6FCA}"/>
              </a:ext>
            </a:extLst>
          </p:cNvPr>
          <p:cNvSpPr txBox="1"/>
          <p:nvPr/>
        </p:nvSpPr>
        <p:spPr>
          <a:xfrm>
            <a:off x="1384300" y="2227526"/>
            <a:ext cx="4109595" cy="212365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it-IT" sz="2200" dirty="0">
                <a:solidFill>
                  <a:schemeClr val="bg1"/>
                </a:solidFill>
              </a:rPr>
              <a:t>80-90 kg = 1 Punto</a:t>
            </a:r>
          </a:p>
          <a:p>
            <a:r>
              <a:rPr lang="it-IT" sz="2200" dirty="0">
                <a:solidFill>
                  <a:schemeClr val="bg1"/>
                </a:solidFill>
              </a:rPr>
              <a:t>90-100 kg = 2 Punti</a:t>
            </a:r>
          </a:p>
          <a:p>
            <a:r>
              <a:rPr lang="it-IT" sz="2200" dirty="0">
                <a:solidFill>
                  <a:schemeClr val="bg1"/>
                </a:solidFill>
              </a:rPr>
              <a:t>100-110 kg = 3 Punti</a:t>
            </a:r>
          </a:p>
          <a:p>
            <a:r>
              <a:rPr lang="it-IT" sz="2200" dirty="0">
                <a:solidFill>
                  <a:schemeClr val="bg1"/>
                </a:solidFill>
              </a:rPr>
              <a:t>+ 110 kg = 5 Punti</a:t>
            </a:r>
          </a:p>
          <a:p>
            <a:endParaRPr lang="it-IT" sz="2200" dirty="0">
              <a:solidFill>
                <a:schemeClr val="bg1"/>
              </a:solidFill>
            </a:endParaRPr>
          </a:p>
          <a:p>
            <a:r>
              <a:rPr lang="it-IT" sz="2200" dirty="0">
                <a:solidFill>
                  <a:schemeClr val="bg1"/>
                </a:solidFill>
              </a:rPr>
              <a:t>Se puzza di sudore = 2 Punti bonus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A08C0458-9358-5481-0706-A761F1E34900}"/>
              </a:ext>
            </a:extLst>
          </p:cNvPr>
          <p:cNvSpPr txBox="1"/>
          <p:nvPr/>
        </p:nvSpPr>
        <p:spPr>
          <a:xfrm>
            <a:off x="6721918" y="2226686"/>
            <a:ext cx="4109595" cy="212365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it-IT" sz="2200" dirty="0">
                <a:solidFill>
                  <a:schemeClr val="bg1"/>
                </a:solidFill>
              </a:rPr>
              <a:t>1,60 = 3 Punti</a:t>
            </a:r>
          </a:p>
          <a:p>
            <a:r>
              <a:rPr lang="it-IT" sz="2200" dirty="0">
                <a:solidFill>
                  <a:schemeClr val="bg1"/>
                </a:solidFill>
              </a:rPr>
              <a:t>1,55 = 4 Punti</a:t>
            </a:r>
          </a:p>
          <a:p>
            <a:r>
              <a:rPr lang="it-IT" sz="2200" dirty="0">
                <a:solidFill>
                  <a:schemeClr val="bg1"/>
                </a:solidFill>
              </a:rPr>
              <a:t>1,50  = 6 Punti</a:t>
            </a:r>
          </a:p>
          <a:p>
            <a:r>
              <a:rPr lang="it-IT" sz="2200" dirty="0">
                <a:solidFill>
                  <a:schemeClr val="bg1"/>
                </a:solidFill>
              </a:rPr>
              <a:t>&lt; 1,50 = 10 Punti</a:t>
            </a:r>
          </a:p>
          <a:p>
            <a:endParaRPr lang="it-IT" sz="2200" dirty="0">
              <a:solidFill>
                <a:schemeClr val="bg1"/>
              </a:solidFill>
            </a:endParaRPr>
          </a:p>
          <a:p>
            <a:r>
              <a:rPr lang="it-IT" sz="2200" dirty="0">
                <a:solidFill>
                  <a:schemeClr val="bg1"/>
                </a:solidFill>
              </a:rPr>
              <a:t>Se ubriaca = 3 Punti bonus</a:t>
            </a:r>
          </a:p>
        </p:txBody>
      </p:sp>
    </p:spTree>
    <p:extLst>
      <p:ext uri="{BB962C8B-B14F-4D97-AF65-F5344CB8AC3E}">
        <p14:creationId xmlns:p14="http://schemas.microsoft.com/office/powerpoint/2010/main" val="358342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>
            <a:extLst>
              <a:ext uri="{FF2B5EF4-FFF2-40B4-BE49-F238E27FC236}">
                <a16:creationId xmlns:a16="http://schemas.microsoft.com/office/drawing/2014/main" id="{30747135-6208-F947-8FB7-4194178C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44422BC2-7237-4A47-9CE2-C4408C94F6F7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07330D99-1FC4-4873-90D9-82559C4028EE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701C80C6-57C3-4AF8-B502-F9959C7F2AFD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3C6365A-24E0-4AE6-8BED-A3D855F8BF7A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B632D215-C3E3-4BF7-858D-E08FD3707B42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7B7C110-6B6C-48BA-BD09-459BFA71F7B3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029B4C5-8925-4D7D-A7BE-CA8D45EB4EB8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BBE15A8-3336-4E75-931F-94AC46206C3B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4B16E29-B4B7-492C-B59F-A6B4F6A617ED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FD529AD-5977-4181-BBF1-57B5882DA933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FFC96F64-A8B7-4722-835D-0DB19FBE4B97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E44A51D-DABD-44C0-8C0D-AAB97ECA964F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307B4371-CE12-478D-AEEF-7B5311BED540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66301E6D-EEB6-40A2-93A2-7FB068845C46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8879726D-4F65-4143-AA79-35C8976F2E57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8CD2A42-8F9A-6C4E-A632-7BEC7A4B3F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1416" y="1812925"/>
            <a:ext cx="7216319" cy="5049615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208E5B18-509C-4AA7-A4D0-60325022E32A}"/>
              </a:ext>
            </a:extLst>
          </p:cNvPr>
          <p:cNvSpPr txBox="1"/>
          <p:nvPr/>
        </p:nvSpPr>
        <p:spPr>
          <a:xfrm>
            <a:off x="3044657" y="302418"/>
            <a:ext cx="6112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/>
              <a:t>FOTO, VIDEO E VOCALI INTIMI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AB080C87-596B-46AD-A1D7-29DEFEFD5F15}"/>
              </a:ext>
            </a:extLst>
          </p:cNvPr>
          <p:cNvSpPr txBox="1"/>
          <p:nvPr/>
        </p:nvSpPr>
        <p:spPr>
          <a:xfrm>
            <a:off x="1720496" y="611305"/>
            <a:ext cx="911816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i="1" dirty="0"/>
              <a:t>Il 26% del totale ha postato o inviato video intimi</a:t>
            </a:r>
          </a:p>
          <a:p>
            <a:pPr algn="ctr"/>
            <a:r>
              <a:rPr lang="it-IT" i="1" dirty="0"/>
              <a:t>Il 43,1% ha ricevuto foto o video intimi</a:t>
            </a:r>
          </a:p>
          <a:p>
            <a:pPr algn="ctr"/>
            <a:r>
              <a:rPr lang="it-IT" i="1" dirty="0"/>
              <a:t>Il 10,9% ha visto una sua foto o un suo video intimo postato da altri</a:t>
            </a:r>
          </a:p>
          <a:p>
            <a:pPr algn="ctr"/>
            <a:r>
              <a:rPr lang="it-IT" i="1" dirty="0"/>
              <a:t>Il 28,8% ha inviato vocali intimi e personali via chat</a:t>
            </a:r>
          </a:p>
          <a:p>
            <a:pPr algn="ctr"/>
            <a:endParaRPr lang="it-IT" i="1" dirty="0"/>
          </a:p>
        </p:txBody>
      </p:sp>
    </p:spTree>
    <p:extLst>
      <p:ext uri="{BB962C8B-B14F-4D97-AF65-F5344CB8AC3E}">
        <p14:creationId xmlns:p14="http://schemas.microsoft.com/office/powerpoint/2010/main" val="3180942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olo 1">
            <a:extLst>
              <a:ext uri="{FF2B5EF4-FFF2-40B4-BE49-F238E27FC236}">
                <a16:creationId xmlns:a16="http://schemas.microsoft.com/office/drawing/2014/main" id="{390B0B4D-7C57-B349-9F1D-C5C53C1B860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24000" y="1878648"/>
            <a:ext cx="9144000" cy="2387600"/>
          </a:xfrm>
        </p:spPr>
        <p:txBody>
          <a:bodyPr/>
          <a:lstStyle/>
          <a:p>
            <a:pPr eaLnBrk="1" hangingPunct="1"/>
            <a:r>
              <a:rPr lang="it-IT" altLang="it-IT" b="1" dirty="0">
                <a:latin typeface="Tahoma" panose="020B0604030504040204" pitchFamily="34" charset="0"/>
                <a:cs typeface="Tahoma" panose="020B0604030504040204" pitchFamily="34" charset="0"/>
              </a:rPr>
              <a:t>DA FRUITORI A CREATORI</a:t>
            </a:r>
          </a:p>
        </p:txBody>
      </p:sp>
      <p:pic>
        <p:nvPicPr>
          <p:cNvPr id="3075" name="Picture 2">
            <a:extLst>
              <a:ext uri="{FF2B5EF4-FFF2-40B4-BE49-F238E27FC236}">
                <a16:creationId xmlns:a16="http://schemas.microsoft.com/office/drawing/2014/main" id="{30747135-6208-F947-8FB7-4194178C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44422BC2-7237-4A47-9CE2-C4408C94F6F7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07330D99-1FC4-4873-90D9-82559C4028EE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701C80C6-57C3-4AF8-B502-F9959C7F2AFD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3C6365A-24E0-4AE6-8BED-A3D855F8BF7A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B632D215-C3E3-4BF7-858D-E08FD3707B42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7B7C110-6B6C-48BA-BD09-459BFA71F7B3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029B4C5-8925-4D7D-A7BE-CA8D45EB4EB8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BBE15A8-3336-4E75-931F-94AC46206C3B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4B16E29-B4B7-492C-B59F-A6B4F6A617ED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FD529AD-5977-4181-BBF1-57B5882DA933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FFC96F64-A8B7-4722-835D-0DB19FBE4B97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E44A51D-DABD-44C0-8C0D-AAB97ECA964F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307B4371-CE12-478D-AEEF-7B5311BED540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66301E6D-EEB6-40A2-93A2-7FB068845C46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8879726D-4F65-4143-AA79-35C8976F2E57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2556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>
            <a:extLst>
              <a:ext uri="{FF2B5EF4-FFF2-40B4-BE49-F238E27FC236}">
                <a16:creationId xmlns:a16="http://schemas.microsoft.com/office/drawing/2014/main" id="{30747135-6208-F947-8FB7-4194178C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44422BC2-7237-4A47-9CE2-C4408C94F6F7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07330D99-1FC4-4873-90D9-82559C4028EE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701C80C6-57C3-4AF8-B502-F9959C7F2AFD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3C6365A-24E0-4AE6-8BED-A3D855F8BF7A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B632D215-C3E3-4BF7-858D-E08FD3707B42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7B7C110-6B6C-48BA-BD09-459BFA71F7B3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029B4C5-8925-4D7D-A7BE-CA8D45EB4EB8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BBE15A8-3336-4E75-931F-94AC46206C3B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4B16E29-B4B7-492C-B59F-A6B4F6A617ED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FD529AD-5977-4181-BBF1-57B5882DA933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FFC96F64-A8B7-4722-835D-0DB19FBE4B97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E44A51D-DABD-44C0-8C0D-AAB97ECA964F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307B4371-CE12-478D-AEEF-7B5311BED540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66301E6D-EEB6-40A2-93A2-7FB068845C46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8879726D-4F65-4143-AA79-35C8976F2E57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247E8480-2BA6-4797-B5E2-23CCE6CAA170}"/>
              </a:ext>
            </a:extLst>
          </p:cNvPr>
          <p:cNvSpPr txBox="1"/>
          <p:nvPr/>
        </p:nvSpPr>
        <p:spPr>
          <a:xfrm>
            <a:off x="3044657" y="302418"/>
            <a:ext cx="611221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500" b="1" dirty="0"/>
              <a:t>SIAMO TUTTI DIPENDENTI ? </a:t>
            </a:r>
            <a:br>
              <a:rPr lang="it-IT" sz="2500" b="1" dirty="0"/>
            </a:br>
            <a:r>
              <a:rPr lang="it-IT" sz="2500" b="1" dirty="0"/>
              <a:t>B.D.M.</a:t>
            </a:r>
          </a:p>
        </p:txBody>
      </p:sp>
      <p:pic>
        <p:nvPicPr>
          <p:cNvPr id="3" name="video bambino smartphone">
            <a:hlinkClick r:id="" action="ppaction://media"/>
            <a:extLst>
              <a:ext uri="{FF2B5EF4-FFF2-40B4-BE49-F238E27FC236}">
                <a16:creationId xmlns:a16="http://schemas.microsoft.com/office/drawing/2014/main" id="{8EB8472C-7DAD-D15D-0B13-335F0052FF4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18463" y="1164192"/>
            <a:ext cx="2860637" cy="5093962"/>
          </a:xfrm>
          <a:prstGeom prst="rect">
            <a:avLst/>
          </a:prstGeom>
        </p:spPr>
      </p:pic>
      <p:pic>
        <p:nvPicPr>
          <p:cNvPr id="20" name="video allattamento bambino smarpthone">
            <a:hlinkClick r:id="" action="ppaction://media"/>
            <a:extLst>
              <a:ext uri="{FF2B5EF4-FFF2-40B4-BE49-F238E27FC236}">
                <a16:creationId xmlns:a16="http://schemas.microsoft.com/office/drawing/2014/main" id="{94BF2D6E-54B4-890C-1630-18BAC352BB1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299363" y="1211263"/>
            <a:ext cx="2860637" cy="508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25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8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677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1" fill="remove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17" fill="remove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olo 1">
            <a:extLst>
              <a:ext uri="{FF2B5EF4-FFF2-40B4-BE49-F238E27FC236}">
                <a16:creationId xmlns:a16="http://schemas.microsoft.com/office/drawing/2014/main" id="{E7DEB7F0-9FC3-C14F-960E-770D340C9C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42963" y="-11113"/>
            <a:ext cx="10515600" cy="1325563"/>
          </a:xfrm>
        </p:spPr>
        <p:txBody>
          <a:bodyPr/>
          <a:lstStyle/>
          <a:p>
            <a:pPr algn="ctr" eaLnBrk="1" hangingPunct="1"/>
            <a:r>
              <a:rPr lang="it-IT" altLang="it-IT" sz="6000" b="1">
                <a:latin typeface="Tahoma" panose="020B0604030504040204" pitchFamily="34" charset="0"/>
                <a:cs typeface="Tahoma" panose="020B0604030504040204" pitchFamily="34" charset="0"/>
              </a:rPr>
              <a:t>IMPAZIENZA</a:t>
            </a:r>
          </a:p>
        </p:txBody>
      </p:sp>
      <p:sp>
        <p:nvSpPr>
          <p:cNvPr id="4099" name="Segnaposto contenuto 2">
            <a:extLst>
              <a:ext uri="{FF2B5EF4-FFF2-40B4-BE49-F238E27FC236}">
                <a16:creationId xmlns:a16="http://schemas.microsoft.com/office/drawing/2014/main" id="{04EA50AF-78E5-014B-B7C6-B3B49962BB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15938" y="2166938"/>
            <a:ext cx="11353800" cy="1851025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it-IT" altLang="it-IT">
                <a:latin typeface="Tahoma" panose="020B0604030504040204" pitchFamily="34" charset="0"/>
                <a:cs typeface="Tahoma" panose="020B0604030504040204" pitchFamily="34" charset="0"/>
              </a:rPr>
              <a:t>SIAMO CRESCIUTI IN UN MONDO DI GRATIFICAZIONI ISTANTANEE</a:t>
            </a:r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it-IT" altLang="it-IT">
                <a:latin typeface="Tahoma" panose="020B0604030504040204" pitchFamily="34" charset="0"/>
                <a:cs typeface="Tahoma" panose="020B0604030504040204" pitchFamily="34" charset="0"/>
              </a:rPr>
              <a:t>TUTTO CIO’ CHE VUOI LO PUOI AVERE SUBITO… C’E’ UN APP PER TUTTO O QUASI… TRANNE PER LE RELAZIONI PROFONDE PER QUELLO NON C’E’ UNA APP…</a:t>
            </a:r>
          </a:p>
        </p:txBody>
      </p:sp>
      <p:pic>
        <p:nvPicPr>
          <p:cNvPr id="4100" name="Picture 2">
            <a:extLst>
              <a:ext uri="{FF2B5EF4-FFF2-40B4-BE49-F238E27FC236}">
                <a16:creationId xmlns:a16="http://schemas.microsoft.com/office/drawing/2014/main" id="{2DE2D606-5498-AA4C-9898-E002C1A330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66ABC153-0723-41A8-A08C-E38A033B8E04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C1C128B3-F6B5-4C8B-B3B0-4609B17DC697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4486901C-B226-4ADB-8133-C34027FA930B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BB1E383D-9B84-4C16-A2BB-D9D7A224212F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B65AA582-2FB3-437F-8B10-3F1F78CBB359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452A5FA8-2EC5-4F1A-B131-EBA2D6C98DD8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FF9F49DC-310B-4C02-9399-5687CA2B9090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D6C55112-1BA4-4BB7-9820-3410F7A31343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23A2271A-A411-441D-A6D3-6F4641ACA969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9A9E46EE-73CA-4B52-8EFB-2E29F8027E24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AE0DB9D6-2E7B-4FA8-B161-4D75B2518F87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548557D6-BBCE-4F3D-9B8F-153249232592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2DA23038-8210-4A2A-961A-777FED04603A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7B20FEA5-0B0C-4E2F-B968-3AF7E2585CFE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80B29F15-9DE2-46A6-BA73-388D8DA55D1A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olo 1">
            <a:extLst>
              <a:ext uri="{FF2B5EF4-FFF2-40B4-BE49-F238E27FC236}">
                <a16:creationId xmlns:a16="http://schemas.microsoft.com/office/drawing/2014/main" id="{390B0B4D-7C57-B349-9F1D-C5C53C1B860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31144" y="211036"/>
            <a:ext cx="9144000" cy="1000227"/>
          </a:xfrm>
        </p:spPr>
        <p:txBody>
          <a:bodyPr/>
          <a:lstStyle/>
          <a:p>
            <a:pPr eaLnBrk="1" hangingPunct="1"/>
            <a:r>
              <a:rPr lang="it-IT" altLang="it-IT" b="1" dirty="0">
                <a:latin typeface="Tahoma" panose="020B0604030504040204" pitchFamily="34" charset="0"/>
                <a:cs typeface="Tahoma" panose="020B0604030504040204" pitchFamily="34" charset="0"/>
              </a:rPr>
              <a:t>DOPAMINA</a:t>
            </a:r>
          </a:p>
        </p:txBody>
      </p:sp>
      <p:pic>
        <p:nvPicPr>
          <p:cNvPr id="3075" name="Picture 2">
            <a:extLst>
              <a:ext uri="{FF2B5EF4-FFF2-40B4-BE49-F238E27FC236}">
                <a16:creationId xmlns:a16="http://schemas.microsoft.com/office/drawing/2014/main" id="{30747135-6208-F947-8FB7-4194178C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44422BC2-7237-4A47-9CE2-C4408C94F6F7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07330D99-1FC4-4873-90D9-82559C4028EE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701C80C6-57C3-4AF8-B502-F9959C7F2AFD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3C6365A-24E0-4AE6-8BED-A3D855F8BF7A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B632D215-C3E3-4BF7-858D-E08FD3707B42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7B7C110-6B6C-48BA-BD09-459BFA71F7B3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029B4C5-8925-4D7D-A7BE-CA8D45EB4EB8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BBE15A8-3336-4E75-931F-94AC46206C3B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4B16E29-B4B7-492C-B59F-A6B4F6A617ED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FD529AD-5977-4181-BBF1-57B5882DA933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FFC96F64-A8B7-4722-835D-0DB19FBE4B97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E44A51D-DABD-44C0-8C0D-AAB97ECA964F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307B4371-CE12-478D-AEEF-7B5311BED540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66301E6D-EEB6-40A2-93A2-7FB068845C46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8879726D-4F65-4143-AA79-35C8976F2E57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8070D91B-9C77-4717-872E-1E6A86D862DF}"/>
              </a:ext>
            </a:extLst>
          </p:cNvPr>
          <p:cNvSpPr txBox="1"/>
          <p:nvPr/>
        </p:nvSpPr>
        <p:spPr>
          <a:xfrm>
            <a:off x="1327776" y="1239837"/>
            <a:ext cx="953644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i="1" dirty="0"/>
              <a:t>Interazione con i social media, i quali, ben consci del funzionamento del nostro cervello, ci spingono continuamente a condividere nuovi contenuti. </a:t>
            </a:r>
          </a:p>
          <a:p>
            <a:pPr algn="ctr"/>
            <a:r>
              <a:rPr lang="it-IT" i="1" dirty="0"/>
              <a:t>Azione effettiva (il post, il retweet, il commento, etc.). </a:t>
            </a:r>
          </a:p>
          <a:p>
            <a:pPr algn="ctr"/>
            <a:r>
              <a:rPr lang="it-IT" i="1" dirty="0"/>
              <a:t>L’ attesa (più lunga e spasmodica sarà l’attesa, maggiore sarà la soddisfazione </a:t>
            </a:r>
          </a:p>
          <a:p>
            <a:pPr algn="ctr"/>
            <a:r>
              <a:rPr lang="it-IT" i="1" dirty="0"/>
              <a:t>nell’arrivare al momento successivo)</a:t>
            </a:r>
          </a:p>
          <a:p>
            <a:pPr algn="ctr"/>
            <a:r>
              <a:rPr lang="it-IT" i="1" dirty="0"/>
              <a:t>Reazione ricevuta (un like, un follow, un commento) che viene interpretata dal cervello come ricompensa. Questo innesca nuovamente il loop, che si protrae potenzialmente all’infinito.</a:t>
            </a:r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66E55221-14A4-4216-A8CD-7393D49598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2762" y="3363642"/>
            <a:ext cx="6086475" cy="37623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olo 1">
            <a:extLst>
              <a:ext uri="{FF2B5EF4-FFF2-40B4-BE49-F238E27FC236}">
                <a16:creationId xmlns:a16="http://schemas.microsoft.com/office/drawing/2014/main" id="{3E53D8D6-A448-D341-8BD3-59E8C27A77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2803685"/>
            <a:ext cx="10515600" cy="1325563"/>
          </a:xfrm>
        </p:spPr>
        <p:txBody>
          <a:bodyPr/>
          <a:lstStyle/>
          <a:p>
            <a:pPr algn="ctr" eaLnBrk="1" hangingPunct="1"/>
            <a:r>
              <a:rPr lang="it-IT" altLang="it-IT" sz="4800" b="1" dirty="0">
                <a:latin typeface="Tahoma" panose="020B0604030504040204" pitchFamily="34" charset="0"/>
                <a:cs typeface="Tahoma" panose="020B0604030504040204" pitchFamily="34" charset="0"/>
              </a:rPr>
              <a:t>RELAZIONI PROFONDE </a:t>
            </a:r>
            <a:br>
              <a:rPr lang="it-IT" altLang="it-IT" sz="4800" b="1" dirty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it-IT" altLang="it-IT" sz="4800" b="1" dirty="0">
                <a:latin typeface="Tahoma" panose="020B0604030504040204" pitchFamily="34" charset="0"/>
                <a:cs typeface="Tahoma" panose="020B0604030504040204" pitchFamily="34" charset="0"/>
              </a:rPr>
              <a:t>E ANTISTRESS</a:t>
            </a:r>
            <a:endParaRPr lang="it-IT" altLang="it-IT" sz="4800" dirty="0"/>
          </a:p>
        </p:txBody>
      </p:sp>
      <p:pic>
        <p:nvPicPr>
          <p:cNvPr id="5124" name="Picture 2">
            <a:extLst>
              <a:ext uri="{FF2B5EF4-FFF2-40B4-BE49-F238E27FC236}">
                <a16:creationId xmlns:a16="http://schemas.microsoft.com/office/drawing/2014/main" id="{A9326CB5-A3CF-1A44-8786-EC1664DD6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80F4569D-E409-4981-A8D6-5D80E263A26B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5B7E5D75-A967-48B9-8A97-937B7CED3BD1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959BB44A-F681-4B70-BBA2-CE3CD3D2ED02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1C651272-40B4-401E-BDB1-6FCEFC36C369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779CCDF0-4CC2-48E5-9311-4DE1B34338E4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D34892D-7A5F-42B2-8497-C66C2677AABF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AF74686C-242E-4649-8B41-A40360A2C6B6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7FAAB122-6E5A-46AD-B313-2C88AA91B901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ED56680C-F7C5-45C6-AEA6-512C3A8AD396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4B57A71F-F07C-4FC5-A96F-580F6ADCEA90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E98BABC3-CDBF-4A83-AE6A-CAAC48005326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BB15FE55-E928-4ECF-B7A0-FB25AABF7312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282DE03B-F399-42CC-B6AE-708B8E13E93B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46BD7CFC-C92A-4A66-BFAE-E02DC00BC829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75086A9C-AA35-4619-B24F-FD6F48A8D8D3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olo 1">
            <a:extLst>
              <a:ext uri="{FF2B5EF4-FFF2-40B4-BE49-F238E27FC236}">
                <a16:creationId xmlns:a16="http://schemas.microsoft.com/office/drawing/2014/main" id="{6CC1FD6B-FC14-C34E-AF0B-CB8EAF380C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69913" y="-22225"/>
            <a:ext cx="10515600" cy="1325563"/>
          </a:xfrm>
        </p:spPr>
        <p:txBody>
          <a:bodyPr/>
          <a:lstStyle/>
          <a:p>
            <a:pPr algn="ctr" eaLnBrk="1" hangingPunct="1"/>
            <a:br>
              <a:rPr lang="it-IT" altLang="it-IT"/>
            </a:br>
            <a:r>
              <a:rPr lang="it-IT" altLang="it-IT" sz="6000" b="1">
                <a:latin typeface="Tahoma" panose="020B0604030504040204" pitchFamily="34" charset="0"/>
                <a:cs typeface="Tahoma" panose="020B0604030504040204" pitchFamily="34" charset="0"/>
              </a:rPr>
              <a:t>ANTIPANICO H 24</a:t>
            </a:r>
            <a:br>
              <a:rPr lang="it-IT" altLang="it-IT"/>
            </a:br>
            <a:endParaRPr lang="it-IT" altLang="it-IT"/>
          </a:p>
        </p:txBody>
      </p:sp>
      <p:sp>
        <p:nvSpPr>
          <p:cNvPr id="6147" name="Segnaposto contenuto 2">
            <a:extLst>
              <a:ext uri="{FF2B5EF4-FFF2-40B4-BE49-F238E27FC236}">
                <a16:creationId xmlns:a16="http://schemas.microsoft.com/office/drawing/2014/main" id="{58AF0BEF-1882-4948-B33A-C266CD887A1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22325" y="1038225"/>
            <a:ext cx="10515600" cy="4351338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endParaRPr lang="it-IT" altLang="it-IT" dirty="0"/>
          </a:p>
          <a:p>
            <a:pPr marL="0" indent="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it-IT" altLang="it-IT" dirty="0">
                <a:latin typeface="Tahoma" panose="020B0604030504040204" pitchFamily="34" charset="0"/>
                <a:cs typeface="Tahoma" panose="020B0604030504040204" pitchFamily="34" charset="0"/>
              </a:rPr>
              <a:t>IN QUALUNQUE MOMENTO,  E’ SEMPRE ATTIVO… C’E SEMPRE QUALCUNO DISPONIBILE… PROVATE A PENSARE A QUANTO E’ RASSICURANTE SAPERE CHE BASTA SCRIVERE E QUALCUNO CI RISPONDERA’… </a:t>
            </a:r>
            <a:br>
              <a:rPr lang="it-IT" altLang="it-IT" dirty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it-IT" altLang="it-IT" dirty="0">
                <a:latin typeface="Tahoma" panose="020B0604030504040204" pitchFamily="34" charset="0"/>
                <a:cs typeface="Tahoma" panose="020B0604030504040204" pitchFamily="34" charset="0"/>
              </a:rPr>
              <a:t>IL CELLULLARE CI DA L’ILLUSIONE </a:t>
            </a:r>
          </a:p>
          <a:p>
            <a:pPr marL="0" indent="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it-IT" altLang="it-IT" dirty="0">
                <a:latin typeface="Tahoma" panose="020B0604030504040204" pitchFamily="34" charset="0"/>
                <a:cs typeface="Tahoma" panose="020B0604030504040204" pitchFamily="34" charset="0"/>
              </a:rPr>
              <a:t>DI ESSERE SEMPRE AL SICURO</a:t>
            </a:r>
          </a:p>
        </p:txBody>
      </p:sp>
      <p:pic>
        <p:nvPicPr>
          <p:cNvPr id="6148" name="Picture 2">
            <a:extLst>
              <a:ext uri="{FF2B5EF4-FFF2-40B4-BE49-F238E27FC236}">
                <a16:creationId xmlns:a16="http://schemas.microsoft.com/office/drawing/2014/main" id="{28E99F09-D48C-8644-B37B-77446A236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2E672C38-A828-4153-9F11-09CB36457F02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E09A542D-488A-4B28-82E8-624C949A3B54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9170C152-4E27-4513-BBFC-C88D3D179F1B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3A236AAE-B36A-4694-B556-BBF6CBE25CC3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13B8DE75-1642-48BC-9524-B81FC8DA7BC1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FB602FAE-2DE7-4382-BF3D-90D8971D7618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DF4EA87-343D-4B92-97FB-8DDFA77AE45F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02749302-154E-4E94-913C-BB1804E65615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67F2C599-19EE-4861-9B60-B1D266B3216D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21A51543-EC8F-4F9C-9EC8-98B06F8BF16A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F649A407-7232-4C6E-8C28-2B00F254B3E9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D5A9EC53-FD16-4730-8551-6B4014C02AB1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B1B8BF84-61E0-44B4-801F-5639F3F46DDF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07A68E4B-95D9-48FB-B658-EEC52433AE5F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4B32AF52-9B0A-473B-B022-A08D09BC680F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olo 1">
            <a:extLst>
              <a:ext uri="{FF2B5EF4-FFF2-40B4-BE49-F238E27FC236}">
                <a16:creationId xmlns:a16="http://schemas.microsoft.com/office/drawing/2014/main" id="{C4149D10-0294-2646-8DA8-20F4FA34D3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7388" y="2766218"/>
            <a:ext cx="10515600" cy="1325563"/>
          </a:xfrm>
        </p:spPr>
        <p:txBody>
          <a:bodyPr/>
          <a:lstStyle/>
          <a:p>
            <a:pPr algn="ctr" eaLnBrk="1" hangingPunct="1"/>
            <a:r>
              <a:rPr lang="it-IT" altLang="it-IT" sz="6000" b="1" dirty="0">
                <a:latin typeface="Tahoma" panose="020B0604030504040204" pitchFamily="34" charset="0"/>
                <a:cs typeface="Tahoma" panose="020B0604030504040204" pitchFamily="34" charset="0"/>
              </a:rPr>
              <a:t>FOTOGRAFIE E VIDEO</a:t>
            </a:r>
          </a:p>
        </p:txBody>
      </p:sp>
      <p:pic>
        <p:nvPicPr>
          <p:cNvPr id="7172" name="Picture 2">
            <a:extLst>
              <a:ext uri="{FF2B5EF4-FFF2-40B4-BE49-F238E27FC236}">
                <a16:creationId xmlns:a16="http://schemas.microsoft.com/office/drawing/2014/main" id="{69221BD2-214F-AD4E-A762-3DFF94307F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6D7213BE-57D5-4DF8-8D9B-2D888BE49029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82DFAE0D-42C0-4306-A634-3CAEB2C75B86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B1D8A2D3-0002-4012-8EBA-400B2378C7F0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1B9B772-3C1B-4C7C-B756-4E5BB2B89DDF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BD2D8BCC-3054-4C8C-90CF-160DB15217D4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486DCFD1-33B2-4634-A113-51D17AFB5EEA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534A9CD2-78A9-4DD4-BE62-D7277842989B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C20DE351-E21A-4782-856B-4CCB9210BA7A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CCF971EE-80D1-4FF1-8AB3-CF6D6F61FF58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47A46FF-E3DE-4F84-BEB2-0613F01A2C2E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A8922DAE-4FE3-44E9-97F2-9D40DD3D8C4B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13DAC490-0D72-422F-972F-4A57420C918F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B548033D-5008-47AA-850A-47F96AD69319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03AD805A-F284-4992-A172-0E50C42BDFD2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ECDC1623-5BE5-45A0-9779-BB4828547BD1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>
            <a:extLst>
              <a:ext uri="{FF2B5EF4-FFF2-40B4-BE49-F238E27FC236}">
                <a16:creationId xmlns:a16="http://schemas.microsoft.com/office/drawing/2014/main" id="{30747135-6208-F947-8FB7-4194178C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44422BC2-7237-4A47-9CE2-C4408C94F6F7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07330D99-1FC4-4873-90D9-82559C4028EE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701C80C6-57C3-4AF8-B502-F9959C7F2AFD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3C6365A-24E0-4AE6-8BED-A3D855F8BF7A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B632D215-C3E3-4BF7-858D-E08FD3707B42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7B7C110-6B6C-48BA-BD09-459BFA71F7B3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029B4C5-8925-4D7D-A7BE-CA8D45EB4EB8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BBE15A8-3336-4E75-931F-94AC46206C3B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4B16E29-B4B7-492C-B59F-A6B4F6A617ED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FD529AD-5977-4181-BBF1-57B5882DA933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FFC96F64-A8B7-4722-835D-0DB19FBE4B97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E44A51D-DABD-44C0-8C0D-AAB97ECA964F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307B4371-CE12-478D-AEEF-7B5311BED540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66301E6D-EEB6-40A2-93A2-7FB068845C46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8879726D-4F65-4143-AA79-35C8976F2E57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6FE16503-131D-41B9-A48A-7A88A4A0AC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150" y="1653702"/>
            <a:ext cx="4259176" cy="3900387"/>
          </a:xfrm>
          <a:prstGeom prst="rect">
            <a:avLst/>
          </a:prstGeom>
        </p:spPr>
      </p:pic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062B8BC8-9620-4981-8140-88C8EE78A5C7}"/>
              </a:ext>
            </a:extLst>
          </p:cNvPr>
          <p:cNvSpPr txBox="1"/>
          <p:nvPr/>
        </p:nvSpPr>
        <p:spPr>
          <a:xfrm>
            <a:off x="2162936" y="829871"/>
            <a:ext cx="78756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Quasi il 70% dei ragazzi riferisce ansia nel pensare al futuro</a:t>
            </a:r>
            <a:r>
              <a:rPr lang="it-IT" i="1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it-IT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8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it-IT" i="1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Il </a:t>
            </a:r>
            <a:r>
              <a:rPr lang="it-IT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51% dei ragazzi non riesce proprio ad immaginarlo il futuro</a:t>
            </a:r>
            <a:endParaRPr lang="it-IT" sz="18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3797B95B-DFEC-4C8C-896F-3E83D309F3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908" y="1653702"/>
            <a:ext cx="4359915" cy="3900386"/>
          </a:xfrm>
          <a:prstGeom prst="rect">
            <a:avLst/>
          </a:prstGeom>
        </p:spPr>
      </p:pic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247E8480-2BA6-4797-B5E2-23CCE6CAA170}"/>
              </a:ext>
            </a:extLst>
          </p:cNvPr>
          <p:cNvSpPr txBox="1"/>
          <p:nvPr/>
        </p:nvSpPr>
        <p:spPr>
          <a:xfrm>
            <a:off x="3044657" y="302418"/>
            <a:ext cx="6112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/>
              <a:t>I RAGAZZI E LA VISIONE DEL FUTURO</a:t>
            </a:r>
          </a:p>
        </p:txBody>
      </p:sp>
    </p:spTree>
    <p:extLst>
      <p:ext uri="{BB962C8B-B14F-4D97-AF65-F5344CB8AC3E}">
        <p14:creationId xmlns:p14="http://schemas.microsoft.com/office/powerpoint/2010/main" val="6203531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olo 1">
            <a:extLst>
              <a:ext uri="{FF2B5EF4-FFF2-40B4-BE49-F238E27FC236}">
                <a16:creationId xmlns:a16="http://schemas.microsoft.com/office/drawing/2014/main" id="{7A5B0789-FD57-814C-B57C-1F87B223FD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2766219"/>
            <a:ext cx="10515600" cy="1325562"/>
          </a:xfrm>
        </p:spPr>
        <p:txBody>
          <a:bodyPr/>
          <a:lstStyle/>
          <a:p>
            <a:pPr algn="ctr" eaLnBrk="1" hangingPunct="1"/>
            <a:r>
              <a:rPr lang="it-IT" altLang="it-IT" sz="6000" b="1" dirty="0">
                <a:latin typeface="Tahoma" panose="020B0604030504040204" pitchFamily="34" charset="0"/>
                <a:cs typeface="Tahoma" panose="020B0604030504040204" pitchFamily="34" charset="0"/>
              </a:rPr>
              <a:t>MEMORIA </a:t>
            </a:r>
          </a:p>
        </p:txBody>
      </p:sp>
      <p:pic>
        <p:nvPicPr>
          <p:cNvPr id="8196" name="Picture 2">
            <a:extLst>
              <a:ext uri="{FF2B5EF4-FFF2-40B4-BE49-F238E27FC236}">
                <a16:creationId xmlns:a16="http://schemas.microsoft.com/office/drawing/2014/main" id="{BFFC48C8-9E70-CD48-A815-060A7C422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AB26F8F8-793E-4A00-9A46-B041B6EDCF6C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A74D31B2-9F08-4D40-ADE5-3272FAFF2AA0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D1C4F54C-A1BB-4001-A556-D6A929CE9C85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63AD3FC3-6BED-4801-8003-D9093ABD6D1D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541116AA-4613-47DA-AAF5-3C3B01A97C2B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DA46F29C-D052-4A95-82F3-52BEF62EEF01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C3378007-7097-4548-BEF4-453CBD470B1C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9172F95A-AE01-4ADF-854D-35A63A923BC6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F36B4951-2A5A-4A86-A9DC-8BAA6AB4952F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3020A9A6-AE46-4498-B799-46AFC4CCAD1F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A1C00C8F-E91A-4B4F-B78A-9F108C4E92E0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E2A92AB5-46A0-4E08-ACF4-90AFDCE1FCF5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E2C96B30-5086-4473-BCDA-B7820A6BC322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AD559256-9606-4B64-B31B-24A9C80A470E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25E99B67-F63B-4B37-A850-56E68E7F2DBF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olo 1">
            <a:extLst>
              <a:ext uri="{FF2B5EF4-FFF2-40B4-BE49-F238E27FC236}">
                <a16:creationId xmlns:a16="http://schemas.microsoft.com/office/drawing/2014/main" id="{B3A2314F-BECE-6449-ACAC-A977C5837B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6888" y="17463"/>
            <a:ext cx="10515600" cy="1325562"/>
          </a:xfrm>
        </p:spPr>
        <p:txBody>
          <a:bodyPr/>
          <a:lstStyle/>
          <a:p>
            <a:pPr algn="ctr" eaLnBrk="1" hangingPunct="1"/>
            <a:r>
              <a:rPr lang="it-IT" altLang="it-IT" sz="5400" b="1">
                <a:latin typeface="Tahoma" panose="020B0604030504040204" pitchFamily="34" charset="0"/>
                <a:cs typeface="Tahoma" panose="020B0604030504040204" pitchFamily="34" charset="0"/>
              </a:rPr>
              <a:t>MEMORIA TRANSATTIVA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30FA39B-A1D5-A44F-84AF-091258B44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2963" y="1400175"/>
            <a:ext cx="10515600" cy="4351338"/>
          </a:xfrm>
        </p:spPr>
        <p:txBody>
          <a:bodyPr rtlCol="0">
            <a:normAutofit fontScale="85000" lnSpcReduction="10000"/>
          </a:bodyPr>
          <a:lstStyle/>
          <a:p>
            <a:pPr marL="0" indent="0" eaLnBrk="1" fontAlgn="auto" hangingPunct="1">
              <a:lnSpc>
                <a:spcPct val="16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it-IT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USIAMO SEMPRE MENO LA MEMORIA TRANSATTIVA OVVERO UNA SORTA DI MEMORIA ESTERNA A CUI FACCIAMO RIFERIMENTO  PER REPERIRE INFORMAZIONI ATTENDIBILI…. </a:t>
            </a:r>
          </a:p>
          <a:p>
            <a:pPr marL="0" indent="0" eaLnBrk="1" fontAlgn="auto" hangingPunct="1">
              <a:lnSpc>
                <a:spcPct val="16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it-IT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UNA COPPIA DI LUNGA DATA IL PARTNER DIVENTA UNA SORTA DI BANCA DATI DI SUPPORTO…INSIEME ALL’ALTRO RICORDIAMO E MEMORIZZIAMO  PIU’INFORMAZIONI….UNA SORTA DI MEMORIA COLLETTIVA</a:t>
            </a:r>
          </a:p>
          <a:p>
            <a:pPr marL="0" indent="0" eaLnBrk="1" fontAlgn="auto" hangingPunct="1">
              <a:lnSpc>
                <a:spcPct val="16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it-IT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RETE CI ESIME DALL’OBBLIGO DI MEMORIZZARE CERTE INFORMAZIONI…</a:t>
            </a:r>
          </a:p>
          <a:p>
            <a:pPr marL="0" indent="0" eaLnBrk="1" fontAlgn="auto" hangingPunct="1">
              <a:lnSpc>
                <a:spcPct val="16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it-IT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AVENDO QUALUNQUE INFORMAZIONE  A PORTATA DI CLICK PERCHE’ DOBBIAMO SFORZARCI A RICORDARE?</a:t>
            </a:r>
          </a:p>
          <a:p>
            <a:pPr marL="0" indent="0" eaLnBrk="1" fontAlgn="auto" hangingPunct="1">
              <a:lnSpc>
                <a:spcPct val="16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it-IT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eaLnBrk="1" fontAlgn="auto" hangingPunct="1">
              <a:lnSpc>
                <a:spcPct val="16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it-IT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220" name="Picture 2">
            <a:extLst>
              <a:ext uri="{FF2B5EF4-FFF2-40B4-BE49-F238E27FC236}">
                <a16:creationId xmlns:a16="http://schemas.microsoft.com/office/drawing/2014/main" id="{2E38DD45-C243-0941-B55C-749E0292B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8353B2AB-1583-44DE-A9BA-B96B4840EE0E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A7C50B1D-A870-4469-BCF3-7E0A891DBE91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9A273B1-4184-4190-AEE6-868411254A58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6486CA2-CE0D-44AB-9C3A-5CC6DDA9D014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DF75584-950C-41FC-8BAE-2E34E886D4D6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AA5719CD-EC38-4455-8DE9-06AD70FD9A60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79EF3237-15DF-432A-83D3-1E45D80CA5AA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743D7C4C-1A99-4B7A-B615-01F0851229DD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77E57759-74FE-4D18-A1EE-5BC11ABAB2AB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88765E55-6530-473D-8C42-AEB9FF49A10D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6D45F0C3-FBCC-4CD1-BA4A-09D835805541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E3A14436-68DD-449F-85F2-81250A3DF801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E9DD9651-A233-445A-A891-6721B6A6760E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1E3DB087-0534-4F2F-B56C-794B691878B7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8C188DB9-0C64-44DE-BC6F-E371D9D40328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olo 1">
            <a:extLst>
              <a:ext uri="{FF2B5EF4-FFF2-40B4-BE49-F238E27FC236}">
                <a16:creationId xmlns:a16="http://schemas.microsoft.com/office/drawing/2014/main" id="{118C6370-232D-7648-AFE3-2FF79888BC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6888" y="17463"/>
            <a:ext cx="10515600" cy="1325562"/>
          </a:xfrm>
        </p:spPr>
        <p:txBody>
          <a:bodyPr/>
          <a:lstStyle/>
          <a:p>
            <a:pPr algn="ctr" eaLnBrk="1" hangingPunct="1"/>
            <a:br>
              <a:rPr lang="it-IT" altLang="it-IT" sz="5400" b="1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it-IT" altLang="it-IT" sz="5400" b="1">
                <a:latin typeface="Tahoma" panose="020B0604030504040204" pitchFamily="34" charset="0"/>
                <a:cs typeface="Tahoma" panose="020B0604030504040204" pitchFamily="34" charset="0"/>
              </a:rPr>
              <a:t>DISTRAZIONI DIGITALI</a:t>
            </a:r>
            <a:br>
              <a:rPr lang="it-IT" altLang="it-IT" sz="5400" b="1">
                <a:latin typeface="Tahoma" panose="020B0604030504040204" pitchFamily="34" charset="0"/>
                <a:cs typeface="Tahoma" panose="020B0604030504040204" pitchFamily="34" charset="0"/>
              </a:rPr>
            </a:br>
            <a:endParaRPr lang="it-IT" altLang="it-IT" sz="5400" b="1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43" name="Segnaposto contenuto 2">
            <a:extLst>
              <a:ext uri="{FF2B5EF4-FFF2-40B4-BE49-F238E27FC236}">
                <a16:creationId xmlns:a16="http://schemas.microsoft.com/office/drawing/2014/main" id="{3354A997-932B-7E43-AE0F-68B1E3FA9B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3317" y="1319213"/>
            <a:ext cx="11160665" cy="435133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it-IT" altLang="it-IT" sz="2400" dirty="0">
                <a:latin typeface="Tahoma" panose="020B0604030504040204" pitchFamily="34" charset="0"/>
                <a:cs typeface="Tahoma" panose="020B0604030504040204" pitchFamily="34" charset="0"/>
              </a:rPr>
              <a:t>Dedichiamo sempre più tempo alla tecnologia, mediamente spendiamo 10 ore al giorno, tocchiamo il nostro cellulare mediamente 250 volte, lo sblocchiamo circa 90 volte,  i ragazzi controllano il loro cellulare ogni 10 minuti noi adulti ogni 20.</a:t>
            </a:r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it-IT" altLang="it-IT" sz="2400" dirty="0">
                <a:latin typeface="Tahoma" panose="020B0604030504040204" pitchFamily="34" charset="0"/>
                <a:cs typeface="Tahoma" panose="020B0604030504040204" pitchFamily="34" charset="0"/>
              </a:rPr>
              <a:t>SIAMO SEMPRE PIU’ DISTRATTI …CI VOGLIONO 64 SECONDI PER RECUPERARE L’ATTENZIONE SU QUELLO CHE STAVAMO FACENDO  QUANDI RICEVIAMO UNA NOTIFICA, UN MESSAGGIO, UNA CHIAMATA O UN EMAIL…</a:t>
            </a:r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it-IT" altLang="it-IT" sz="2400" dirty="0">
                <a:latin typeface="Tahoma" panose="020B0604030504040204" pitchFamily="34" charset="0"/>
                <a:cs typeface="Tahoma" panose="020B0604030504040204" pitchFamily="34" charset="0"/>
              </a:rPr>
              <a:t>IN PRATICA RISCHIAMO DI BUTTARE MEZZA GIORNATA A SETTIMANA SOLO PER RIPRENDERE LA CONCENTRAZIONE….</a:t>
            </a:r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it-IT" altLang="it-IT" sz="2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44" name="Picture 2">
            <a:extLst>
              <a:ext uri="{FF2B5EF4-FFF2-40B4-BE49-F238E27FC236}">
                <a16:creationId xmlns:a16="http://schemas.microsoft.com/office/drawing/2014/main" id="{D3F356C1-A7DD-A146-9770-020ECB5D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5A33C617-8234-4304-BC01-4BF51907B4A9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0564BDC0-0F72-491A-A3EF-8A9912A1FAEE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FF94C7A1-579B-4063-8053-22AE0D486622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C9382F9-C149-4B92-8D84-3BC5580264FF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DFC2297-6A3E-44CB-A618-0853C8F7DFC2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2BBC97E-67F2-485F-8524-1C633BCF53C4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4079D735-8E66-4990-A487-72CB592B296D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D3621823-AC73-4665-840F-B64D1221C473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E1DFD098-E098-4910-A353-505A5DA14759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6268E541-9B44-4FBE-B4A7-3FA7859974C7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107B044D-0282-4077-BAB6-E15933001A76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FCECC184-AF1E-4C2C-9456-835C7913AA59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D7965C67-CA92-4975-8919-00FD6AF16BF8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5B730496-2F6F-41AF-82C6-C5DF5B07EB7E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301239E1-FA14-46EC-B2E3-7676CB88E544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olo 1">
            <a:extLst>
              <a:ext uri="{FF2B5EF4-FFF2-40B4-BE49-F238E27FC236}">
                <a16:creationId xmlns:a16="http://schemas.microsoft.com/office/drawing/2014/main" id="{7DE8E825-BC85-2046-A9F1-DDE983EC20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6888" y="17463"/>
            <a:ext cx="10515600" cy="1325562"/>
          </a:xfrm>
        </p:spPr>
        <p:txBody>
          <a:bodyPr/>
          <a:lstStyle/>
          <a:p>
            <a:pPr algn="ctr" eaLnBrk="1" hangingPunct="1"/>
            <a:r>
              <a:rPr lang="it-IT" altLang="it-IT" sz="4800" b="1">
                <a:latin typeface="Tahoma" panose="020B0604030504040204" pitchFamily="34" charset="0"/>
                <a:cs typeface="Tahoma" panose="020B0604030504040204" pitchFamily="34" charset="0"/>
              </a:rPr>
              <a:t>DISTANZA E INCOERENZA DIGITALE</a:t>
            </a:r>
          </a:p>
        </p:txBody>
      </p:sp>
      <p:sp>
        <p:nvSpPr>
          <p:cNvPr id="11267" name="Segnaposto contenuto 2">
            <a:extLst>
              <a:ext uri="{FF2B5EF4-FFF2-40B4-BE49-F238E27FC236}">
                <a16:creationId xmlns:a16="http://schemas.microsoft.com/office/drawing/2014/main" id="{CA353030-5266-394E-8367-8C14098E84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89050"/>
            <a:ext cx="10853738" cy="4808538"/>
          </a:xfrm>
        </p:spPr>
        <p:txBody>
          <a:bodyPr/>
          <a:lstStyle/>
          <a:p>
            <a:pPr eaLnBrk="1" hangingPunct="1">
              <a:lnSpc>
                <a:spcPct val="170000"/>
              </a:lnSpc>
              <a:buFont typeface="Wingdings" pitchFamily="2" charset="2"/>
              <a:buChar char="§"/>
            </a:pPr>
            <a:r>
              <a:rPr lang="it-IT" altLang="it-IT" sz="1600">
                <a:latin typeface="Tahoma" panose="020B0604030504040204" pitchFamily="34" charset="0"/>
                <a:cs typeface="Tahoma" panose="020B0604030504040204" pitchFamily="34" charset="0"/>
              </a:rPr>
              <a:t>LA DISTANZA DIGITALE TRA NOI E I NOSTRI FIGLI NON PUO’DIVENTARE UNA SCUSA….</a:t>
            </a:r>
          </a:p>
          <a:p>
            <a:pPr eaLnBrk="1" hangingPunct="1">
              <a:lnSpc>
                <a:spcPct val="170000"/>
              </a:lnSpc>
              <a:buFont typeface="Wingdings" pitchFamily="2" charset="2"/>
              <a:buChar char="§"/>
            </a:pPr>
            <a:r>
              <a:rPr lang="it-IT" altLang="it-IT" sz="1600">
                <a:latin typeface="Tahoma" panose="020B0604030504040204" pitchFamily="34" charset="0"/>
                <a:cs typeface="Tahoma" panose="020B0604030504040204" pitchFamily="34" charset="0"/>
              </a:rPr>
              <a:t>SONO UN PADRE ANALOGICO  CRESCIUTO NELL’EPOCA DI PASSAGGIO …SONO NATO ANALOGICO MA COSTRETTO A DIVENTARE DIGITALE… SICURAMENTE </a:t>
            </a:r>
            <a:r>
              <a:rPr lang="it-IT" altLang="it-IT" sz="1600" u="sng">
                <a:latin typeface="Tahoma" panose="020B0604030504040204" pitchFamily="34" charset="0"/>
                <a:cs typeface="Tahoma" panose="020B0604030504040204" pitchFamily="34" charset="0"/>
              </a:rPr>
              <a:t>I NOSTRI FIGLI CI INSEGNANO AD USARE LO STRUMENTO</a:t>
            </a:r>
            <a:r>
              <a:rPr lang="it-IT" altLang="it-IT" sz="1600">
                <a:latin typeface="Tahoma" panose="020B0604030504040204" pitchFamily="34" charset="0"/>
                <a:cs typeface="Tahoma" panose="020B0604030504040204" pitchFamily="34" charset="0"/>
              </a:rPr>
              <a:t> MA </a:t>
            </a:r>
            <a:r>
              <a:rPr lang="it-IT" altLang="it-IT" sz="1600" u="sng">
                <a:latin typeface="Tahoma" panose="020B0604030504040204" pitchFamily="34" charset="0"/>
                <a:cs typeface="Tahoma" panose="020B0604030504040204" pitchFamily="34" charset="0"/>
              </a:rPr>
              <a:t>NOI DOBBIAMO INSEGNARE LORO IL SENSO DELLE COSE</a:t>
            </a:r>
            <a:r>
              <a:rPr lang="it-IT" altLang="it-IT" sz="1600">
                <a:latin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eaLnBrk="1" hangingPunct="1">
              <a:lnSpc>
                <a:spcPct val="170000"/>
              </a:lnSpc>
              <a:buFont typeface="Wingdings" pitchFamily="2" charset="2"/>
              <a:buChar char="§"/>
            </a:pPr>
            <a:r>
              <a:rPr lang="it-IT" altLang="it-IT" sz="1600">
                <a:latin typeface="Tahoma" panose="020B0604030504040204" pitchFamily="34" charset="0"/>
                <a:cs typeface="Tahoma" panose="020B0604030504040204" pitchFamily="34" charset="0"/>
              </a:rPr>
              <a:t>NOI GENITORI DOBBIAMO IMPARARE A STARE EDUCATAMENTE NEI DUE AMBIENTI (DIGITALE E ANALOGICO)  CONTEMPORANEAMENTE E NON O DENTRO O FUORI… DOBBIAMO ACCETTARE IL GAP DIGITALE CON I NOSTRI FIGLI MA NON PUO’ ESSERE UNA SCUSA PER NON OCCUPARCI DI COSA FANNO.</a:t>
            </a:r>
          </a:p>
          <a:p>
            <a:pPr eaLnBrk="1" hangingPunct="1">
              <a:lnSpc>
                <a:spcPct val="170000"/>
              </a:lnSpc>
              <a:buFont typeface="Wingdings" pitchFamily="2" charset="2"/>
              <a:buChar char="§"/>
            </a:pPr>
            <a:r>
              <a:rPr lang="it-IT" altLang="it-IT" sz="1600">
                <a:latin typeface="Tahoma" panose="020B0604030504040204" pitchFamily="34" charset="0"/>
                <a:cs typeface="Tahoma" panose="020B0604030504040204" pitchFamily="34" charset="0"/>
              </a:rPr>
              <a:t>MOLTO SPESSO MI SENTO DIRE DAI MIEI PAZIENTI… LO SCHERMO HA ALLONTANO MIA MAMMA O MIO PAPA! DOBBIAMO RENDERCI CONTO QUANTO LA TECNOLOGIA TUTTO IL GIORNO INTERFERISCE NEI RAPPORTI CON I NOSTRI FIGLI….  QUANTE VOLTE GLI DICIAMO UN ATTIMO</a:t>
            </a:r>
          </a:p>
          <a:p>
            <a:pPr eaLnBrk="1" hangingPunct="1">
              <a:lnSpc>
                <a:spcPct val="170000"/>
              </a:lnSpc>
              <a:buFont typeface="Wingdings" pitchFamily="2" charset="2"/>
              <a:buChar char="§"/>
            </a:pPr>
            <a:endParaRPr lang="it-IT" altLang="it-IT" sz="16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268" name="Picture 2">
            <a:extLst>
              <a:ext uri="{FF2B5EF4-FFF2-40B4-BE49-F238E27FC236}">
                <a16:creationId xmlns:a16="http://schemas.microsoft.com/office/drawing/2014/main" id="{2564A7F6-CB54-7543-B5A0-43F5449DC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E443A537-6221-47D5-B96B-6D875C79886E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69A5C7CF-EFBE-4F1F-BF6F-508DAE3E7289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75AA74F-9CAD-4D5A-A2D4-9E9C727E45DF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04FD38A-09E6-412C-B275-EE0F2F477601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01DBC004-DA94-47EA-BA1E-89D8F857EC0E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3F473492-4513-4C41-83FA-AEEA89875A5E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266FFA73-A462-4BC2-A3F4-86D7E283F4A0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7EB96A04-1CC7-45C5-8339-4D11763F8B0D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2E0E8D60-AB7F-4934-A3CE-C33130682E39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6D455B22-7A3A-4901-9F3E-654C96F71DFA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B4DE3757-0C7E-44E6-BF2F-62A31DC97AE0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73C1AF32-92D0-4BA1-95DA-4B4D208B94B7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BD27F993-3125-47E3-8E46-EF5E26D2CE77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0A1E2A2D-3DC4-4452-BC5B-6AF19DE6DD17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749E1C33-3E60-4E26-A41F-7D64B91793FB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olo 1">
            <a:extLst>
              <a:ext uri="{FF2B5EF4-FFF2-40B4-BE49-F238E27FC236}">
                <a16:creationId xmlns:a16="http://schemas.microsoft.com/office/drawing/2014/main" id="{7DE8E825-BC85-2046-A9F1-DDE983EC20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6888" y="17463"/>
            <a:ext cx="10515600" cy="1325562"/>
          </a:xfrm>
        </p:spPr>
        <p:txBody>
          <a:bodyPr/>
          <a:lstStyle/>
          <a:p>
            <a:pPr algn="ctr" eaLnBrk="1" hangingPunct="1"/>
            <a:r>
              <a:rPr lang="it-IT" sz="4800" dirty="0"/>
              <a:t>CARATTERISTICHE DELLA RETE </a:t>
            </a:r>
            <a:br>
              <a:rPr lang="it-IT" sz="4800" dirty="0"/>
            </a:br>
            <a:r>
              <a:rPr lang="it-IT" sz="4800" dirty="0"/>
              <a:t>e MECCANISMI PSICOLOGICI</a:t>
            </a:r>
            <a:endParaRPr lang="it-IT" altLang="it-IT" sz="48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267" name="Segnaposto contenuto 2">
            <a:extLst>
              <a:ext uri="{FF2B5EF4-FFF2-40B4-BE49-F238E27FC236}">
                <a16:creationId xmlns:a16="http://schemas.microsoft.com/office/drawing/2014/main" id="{CA353030-5266-394E-8367-8C14098E84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903412"/>
            <a:ext cx="10853738" cy="4194175"/>
          </a:xfrm>
        </p:spPr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it-IT" sz="3600" dirty="0"/>
              <a:t>Ipertestualità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it-IT" sz="3600" dirty="0"/>
              <a:t>Elevata velocità nelle comunicazioni (chat)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it-IT" sz="3600" dirty="0"/>
              <a:t>Sostanziale anonimato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it-IT" sz="3600" dirty="0"/>
              <a:t>H 24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it-IT" sz="3600" dirty="0"/>
              <a:t>Libertà di trasgressione</a:t>
            </a:r>
          </a:p>
          <a:p>
            <a:pPr eaLnBrk="1" hangingPunct="1">
              <a:lnSpc>
                <a:spcPct val="170000"/>
              </a:lnSpc>
              <a:buFont typeface="Wingdings" pitchFamily="2" charset="2"/>
              <a:buChar char="§"/>
            </a:pPr>
            <a:endParaRPr lang="it-IT" altLang="it-IT" sz="16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268" name="Picture 2">
            <a:extLst>
              <a:ext uri="{FF2B5EF4-FFF2-40B4-BE49-F238E27FC236}">
                <a16:creationId xmlns:a16="http://schemas.microsoft.com/office/drawing/2014/main" id="{2564A7F6-CB54-7543-B5A0-43F5449DC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E443A537-6221-47D5-B96B-6D875C79886E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69A5C7CF-EFBE-4F1F-BF6F-508DAE3E7289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75AA74F-9CAD-4D5A-A2D4-9E9C727E45DF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04FD38A-09E6-412C-B275-EE0F2F477601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01DBC004-DA94-47EA-BA1E-89D8F857EC0E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3F473492-4513-4C41-83FA-AEEA89875A5E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266FFA73-A462-4BC2-A3F4-86D7E283F4A0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7EB96A04-1CC7-45C5-8339-4D11763F8B0D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2E0E8D60-AB7F-4934-A3CE-C33130682E39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6D455B22-7A3A-4901-9F3E-654C96F71DFA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B4DE3757-0C7E-44E6-BF2F-62A31DC97AE0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73C1AF32-92D0-4BA1-95DA-4B4D208B94B7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BD27F993-3125-47E3-8E46-EF5E26D2CE77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0A1E2A2D-3DC4-4452-BC5B-6AF19DE6DD17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749E1C33-3E60-4E26-A41F-7D64B91793FB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70950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olo 1">
            <a:extLst>
              <a:ext uri="{FF2B5EF4-FFF2-40B4-BE49-F238E27FC236}">
                <a16:creationId xmlns:a16="http://schemas.microsoft.com/office/drawing/2014/main" id="{7DE8E825-BC85-2046-A9F1-DDE983EC20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6888" y="17463"/>
            <a:ext cx="10515600" cy="1325562"/>
          </a:xfrm>
        </p:spPr>
        <p:txBody>
          <a:bodyPr/>
          <a:lstStyle/>
          <a:p>
            <a:pPr algn="ctr" eaLnBrk="1" hangingPunct="1"/>
            <a:r>
              <a:rPr lang="it-IT" sz="4800" dirty="0"/>
              <a:t>CARATTERISTICHE DELLA RETE </a:t>
            </a:r>
            <a:br>
              <a:rPr lang="it-IT" sz="4800" dirty="0"/>
            </a:br>
            <a:r>
              <a:rPr lang="it-IT" sz="4800" dirty="0"/>
              <a:t>e MECCANISMI PSICOLOGICI</a:t>
            </a:r>
            <a:endParaRPr lang="it-IT" altLang="it-IT" sz="48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267" name="Segnaposto contenuto 2">
            <a:extLst>
              <a:ext uri="{FF2B5EF4-FFF2-40B4-BE49-F238E27FC236}">
                <a16:creationId xmlns:a16="http://schemas.microsoft.com/office/drawing/2014/main" id="{CA353030-5266-394E-8367-8C14098E84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48618"/>
            <a:ext cx="10853738" cy="480853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ü"/>
            </a:pPr>
            <a:r>
              <a:rPr lang="it-IT" alt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Supporto sociale</a:t>
            </a:r>
            <a:r>
              <a:rPr lang="it-IT" altLang="it-IT" sz="2400" i="1" dirty="0">
                <a:latin typeface="Arial" panose="020B0604020202020204" pitchFamily="34" charset="0"/>
                <a:cs typeface="Arial" panose="020B0604020202020204" pitchFamily="34" charset="0"/>
              </a:rPr>
              <a:t> (garantisce supporto sociale e l’impressione di essere compresi dagli altri</a:t>
            </a:r>
            <a:r>
              <a:rPr lang="it-IT" altLang="it-IT" sz="2400" dirty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it-IT" alt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Soddisfazione sessuale</a:t>
            </a:r>
            <a:r>
              <a:rPr lang="it-IT" altLang="it-IT" sz="2400" i="1" dirty="0">
                <a:latin typeface="Arial" panose="020B0604020202020204" pitchFamily="34" charset="0"/>
                <a:cs typeface="Arial" panose="020B0604020202020204" pitchFamily="34" charset="0"/>
              </a:rPr>
              <a:t> (modello ACE :Anonimità, Convenienza; Evasione);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it-IT" alt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Creazione di personaggi virtuali</a:t>
            </a:r>
            <a:r>
              <a:rPr lang="it-IT" altLang="it-IT" sz="2400" i="1" dirty="0">
                <a:latin typeface="Arial" panose="020B0604020202020204" pitchFamily="34" charset="0"/>
                <a:cs typeface="Arial" panose="020B0604020202020204" pitchFamily="34" charset="0"/>
              </a:rPr>
              <a:t> (Alessio di 16 anni: “Quando giochi per parecchie ore con un MUD le cose intorno cambiano, spesso non ti ricordi più chi </a:t>
            </a:r>
            <a:r>
              <a:rPr lang="it-IT" altLang="it-IT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sei”.La</a:t>
            </a:r>
            <a:r>
              <a:rPr lang="it-IT" altLang="it-IT" sz="2400" i="1" dirty="0">
                <a:latin typeface="Arial" panose="020B0604020202020204" pitchFamily="34" charset="0"/>
                <a:cs typeface="Arial" panose="020B0604020202020204" pitchFamily="34" charset="0"/>
              </a:rPr>
              <a:t> capacità di spersonalizzare i soggetti rappresenta il rischio maggiore per lo sviluppo di una dipendenza dalla Rete).</a:t>
            </a:r>
            <a:endParaRPr lang="it-IT" alt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70000"/>
              </a:lnSpc>
              <a:buFont typeface="Wingdings" pitchFamily="2" charset="2"/>
              <a:buChar char="§"/>
            </a:pPr>
            <a:endParaRPr lang="it-IT" altLang="it-IT" sz="16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268" name="Picture 2">
            <a:extLst>
              <a:ext uri="{FF2B5EF4-FFF2-40B4-BE49-F238E27FC236}">
                <a16:creationId xmlns:a16="http://schemas.microsoft.com/office/drawing/2014/main" id="{2564A7F6-CB54-7543-B5A0-43F5449DC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E443A537-6221-47D5-B96B-6D875C79886E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69A5C7CF-EFBE-4F1F-BF6F-508DAE3E7289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75AA74F-9CAD-4D5A-A2D4-9E9C727E45DF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04FD38A-09E6-412C-B275-EE0F2F477601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01DBC004-DA94-47EA-BA1E-89D8F857EC0E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3F473492-4513-4C41-83FA-AEEA89875A5E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266FFA73-A462-4BC2-A3F4-86D7E283F4A0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7EB96A04-1CC7-45C5-8339-4D11763F8B0D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2E0E8D60-AB7F-4934-A3CE-C33130682E39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6D455B22-7A3A-4901-9F3E-654C96F71DFA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B4DE3757-0C7E-44E6-BF2F-62A31DC97AE0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73C1AF32-92D0-4BA1-95DA-4B4D208B94B7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BD27F993-3125-47E3-8E46-EF5E26D2CE77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0A1E2A2D-3DC4-4452-BC5B-6AF19DE6DD17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749E1C33-3E60-4E26-A41F-7D64B91793FB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42760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olo 1">
            <a:extLst>
              <a:ext uri="{FF2B5EF4-FFF2-40B4-BE49-F238E27FC236}">
                <a16:creationId xmlns:a16="http://schemas.microsoft.com/office/drawing/2014/main" id="{7DE8E825-BC85-2046-A9F1-DDE983EC20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6888" y="17463"/>
            <a:ext cx="10515600" cy="1325562"/>
          </a:xfrm>
        </p:spPr>
        <p:txBody>
          <a:bodyPr/>
          <a:lstStyle/>
          <a:p>
            <a:pPr algn="ctr" eaLnBrk="1" hangingPunct="1"/>
            <a:r>
              <a:rPr lang="it-IT" sz="4800" dirty="0"/>
              <a:t>CARATTERISTICHE DELLA RETE </a:t>
            </a:r>
            <a:br>
              <a:rPr lang="it-IT" sz="4800" dirty="0"/>
            </a:br>
            <a:r>
              <a:rPr lang="it-IT" sz="4800" dirty="0"/>
              <a:t>e MECCANISMI PSICOLOGICI</a:t>
            </a:r>
            <a:endParaRPr lang="it-IT" altLang="it-IT" sz="48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267" name="Segnaposto contenuto 2">
            <a:extLst>
              <a:ext uri="{FF2B5EF4-FFF2-40B4-BE49-F238E27FC236}">
                <a16:creationId xmlns:a16="http://schemas.microsoft.com/office/drawing/2014/main" id="{CA353030-5266-394E-8367-8C14098E84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48618"/>
            <a:ext cx="10853738" cy="48085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it-IT" altLang="it-IT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Esperienze sensoriali limitate </a:t>
            </a:r>
            <a:r>
              <a:rPr lang="it-IT" altLang="it-IT" sz="2400" i="1" dirty="0">
                <a:latin typeface="Arial" panose="020B0604020202020204" pitchFamily="34" charset="0"/>
                <a:cs typeface="Arial" panose="020B0604020202020204" pitchFamily="34" charset="0"/>
              </a:rPr>
              <a:t>(La comunicazione on-line è soprattutto di tipo testuale, mancano le interazioni faccia a faccia, perciò non è possibile vedere, udire e toccare l’interlocutore col quale si sta interagendo)</a:t>
            </a:r>
            <a:r>
              <a:rPr lang="it-IT" altLang="it-IT" sz="24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it-IT" altLang="it-IT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Percezioni alterate -ADM </a:t>
            </a:r>
            <a:r>
              <a:rPr lang="it-IT" altLang="it-IT" sz="2400" i="1" dirty="0">
                <a:latin typeface="Arial" panose="020B0604020202020204" pitchFamily="34" charset="0"/>
                <a:cs typeface="Arial" panose="020B0604020202020204" pitchFamily="34" charset="0"/>
              </a:rPr>
              <a:t>(Cambiare identità, conversare in tempo reale con persone molto lontane, costruire oggetti, fare acquisti standosene comodamente seduti a casa propria, sono solo esempi delle molteplici opportunità che la Rete offre e che conducono il soggetto ad una sorta di </a:t>
            </a:r>
            <a:r>
              <a:rPr lang="it-IT" altLang="it-IT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alterato stato di coscienza</a:t>
            </a:r>
            <a:r>
              <a:rPr lang="it-IT" altLang="it-IT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it-IT" altLang="it-IT" sz="24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it-IT" alt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it-IT" altLang="it-IT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Uniformità di status </a:t>
            </a:r>
            <a:r>
              <a:rPr lang="it-IT" altLang="it-IT" sz="2400" i="1" dirty="0">
                <a:latin typeface="Arial" panose="020B0604020202020204" pitchFamily="34" charset="0"/>
                <a:cs typeface="Arial" panose="020B0604020202020204" pitchFamily="34" charset="0"/>
              </a:rPr>
              <a:t>(Questo fattore differenzia enormemente la realtà virtuale da quella off-line ed è facile immaginarsi come nella prima ci si possa sentire più liberi e a proprio agio.)</a:t>
            </a:r>
          </a:p>
          <a:p>
            <a:pPr eaLnBrk="1" hangingPunct="1">
              <a:lnSpc>
                <a:spcPct val="170000"/>
              </a:lnSpc>
              <a:buFont typeface="Wingdings" pitchFamily="2" charset="2"/>
              <a:buChar char="§"/>
            </a:pPr>
            <a:endParaRPr lang="it-IT" altLang="it-IT" sz="16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268" name="Picture 2">
            <a:extLst>
              <a:ext uri="{FF2B5EF4-FFF2-40B4-BE49-F238E27FC236}">
                <a16:creationId xmlns:a16="http://schemas.microsoft.com/office/drawing/2014/main" id="{2564A7F6-CB54-7543-B5A0-43F5449DC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E443A537-6221-47D5-B96B-6D875C79886E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69A5C7CF-EFBE-4F1F-BF6F-508DAE3E7289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75AA74F-9CAD-4D5A-A2D4-9E9C727E45DF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04FD38A-09E6-412C-B275-EE0F2F477601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01DBC004-DA94-47EA-BA1E-89D8F857EC0E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3F473492-4513-4C41-83FA-AEEA89875A5E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266FFA73-A462-4BC2-A3F4-86D7E283F4A0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7EB96A04-1CC7-45C5-8339-4D11763F8B0D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2E0E8D60-AB7F-4934-A3CE-C33130682E39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6D455B22-7A3A-4901-9F3E-654C96F71DFA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B4DE3757-0C7E-44E6-BF2F-62A31DC97AE0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73C1AF32-92D0-4BA1-95DA-4B4D208B94B7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BD27F993-3125-47E3-8E46-EF5E26D2CE77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0A1E2A2D-3DC4-4452-BC5B-6AF19DE6DD17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749E1C33-3E60-4E26-A41F-7D64B91793FB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87647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olo 1">
            <a:extLst>
              <a:ext uri="{FF2B5EF4-FFF2-40B4-BE49-F238E27FC236}">
                <a16:creationId xmlns:a16="http://schemas.microsoft.com/office/drawing/2014/main" id="{7DE8E825-BC85-2046-A9F1-DDE983EC20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6888" y="17463"/>
            <a:ext cx="10515600" cy="1325562"/>
          </a:xfrm>
        </p:spPr>
        <p:txBody>
          <a:bodyPr/>
          <a:lstStyle/>
          <a:p>
            <a:pPr algn="ctr" eaLnBrk="1" hangingPunct="1"/>
            <a:r>
              <a:rPr lang="it-IT" sz="4800" dirty="0"/>
              <a:t>CARATTERISTICHE DELLA RETE </a:t>
            </a:r>
            <a:br>
              <a:rPr lang="it-IT" sz="4800" dirty="0"/>
            </a:br>
            <a:r>
              <a:rPr lang="it-IT" sz="4800" dirty="0"/>
              <a:t>e MECCANISMI PSICOLOGICI</a:t>
            </a:r>
            <a:endParaRPr lang="it-IT" altLang="it-IT" sz="48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267" name="Segnaposto contenuto 2">
            <a:extLst>
              <a:ext uri="{FF2B5EF4-FFF2-40B4-BE49-F238E27FC236}">
                <a16:creationId xmlns:a16="http://schemas.microsoft.com/office/drawing/2014/main" id="{CA353030-5266-394E-8367-8C14098E84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48618"/>
            <a:ext cx="10853738" cy="480853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ü"/>
            </a:pPr>
            <a:r>
              <a:rPr lang="it-IT" altLang="it-IT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Superamento dei limiti spaziali </a:t>
            </a:r>
            <a:r>
              <a:rPr lang="it-IT" alt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(internet abbatte le distanze, amplia i confini ed eleva all’infinito il numero delle persone che si possono conoscere. In questo modo anche coloro i quali hanno idee o gusti particolari e poco comuni, hanno maggiori possibilità di trovare altre persone con cui condividerli.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Pedofilia);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it-IT" altLang="it-IT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Flessibilità del tempo </a:t>
            </a:r>
            <a:r>
              <a:rPr lang="it-IT" alt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(internet opera sia uno stiramento del tempo sia una condensazione);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it-IT" altLang="it-IT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Molteplicità sociale </a:t>
            </a:r>
            <a:r>
              <a:rPr lang="it-IT" alt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(Le alternative sono innumerevoli e l’anonimato permette al soggetto di rompere senza preoccupazioni i rapporti che non lo soddisfano più);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it-IT" altLang="it-IT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Possibilità di registrare i documenti </a:t>
            </a:r>
            <a:r>
              <a:rPr lang="it-IT" alt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(Il computer può salvare in memoria tutti i documenti che ha ricevuto od inviato. Il soggetto dispone quindi dell’opportunità di rivedere i propri rapporti, di rifletterci sopra e di investirli di ogni sorta di significato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pPr eaLnBrk="1" hangingPunct="1">
              <a:lnSpc>
                <a:spcPct val="170000"/>
              </a:lnSpc>
              <a:buFont typeface="Wingdings" pitchFamily="2" charset="2"/>
              <a:buChar char="§"/>
            </a:pPr>
            <a:endParaRPr lang="it-IT" altLang="it-IT" sz="16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268" name="Picture 2">
            <a:extLst>
              <a:ext uri="{FF2B5EF4-FFF2-40B4-BE49-F238E27FC236}">
                <a16:creationId xmlns:a16="http://schemas.microsoft.com/office/drawing/2014/main" id="{2564A7F6-CB54-7543-B5A0-43F5449DC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E443A537-6221-47D5-B96B-6D875C79886E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69A5C7CF-EFBE-4F1F-BF6F-508DAE3E7289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75AA74F-9CAD-4D5A-A2D4-9E9C727E45DF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04FD38A-09E6-412C-B275-EE0F2F477601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01DBC004-DA94-47EA-BA1E-89D8F857EC0E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3F473492-4513-4C41-83FA-AEEA89875A5E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266FFA73-A462-4BC2-A3F4-86D7E283F4A0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7EB96A04-1CC7-45C5-8339-4D11763F8B0D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2E0E8D60-AB7F-4934-A3CE-C33130682E39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6D455B22-7A3A-4901-9F3E-654C96F71DFA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B4DE3757-0C7E-44E6-BF2F-62A31DC97AE0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73C1AF32-92D0-4BA1-95DA-4B4D208B94B7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BD27F993-3125-47E3-8E46-EF5E26D2CE77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0A1E2A2D-3DC4-4452-BC5B-6AF19DE6DD17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749E1C33-3E60-4E26-A41F-7D64B91793FB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03808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olo 1">
            <a:extLst>
              <a:ext uri="{FF2B5EF4-FFF2-40B4-BE49-F238E27FC236}">
                <a16:creationId xmlns:a16="http://schemas.microsoft.com/office/drawing/2014/main" id="{ACA71EEB-0CBD-CB4A-97BC-F7949FC0FF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6888" y="6350"/>
            <a:ext cx="10515600" cy="1325563"/>
          </a:xfrm>
        </p:spPr>
        <p:txBody>
          <a:bodyPr/>
          <a:lstStyle/>
          <a:p>
            <a:pPr algn="ctr" eaLnBrk="1" hangingPunct="1"/>
            <a:r>
              <a:rPr lang="it-IT" altLang="it-IT" sz="4800" b="1">
                <a:latin typeface="Tahoma" panose="020B0604030504040204" pitchFamily="34" charset="0"/>
                <a:cs typeface="Tahoma" panose="020B0604030504040204" pitchFamily="34" charset="0"/>
              </a:rPr>
              <a:t>EMOZIONI E SENTIMENTI</a:t>
            </a:r>
          </a:p>
        </p:txBody>
      </p:sp>
      <p:pic>
        <p:nvPicPr>
          <p:cNvPr id="14339" name="Picture 2">
            <a:extLst>
              <a:ext uri="{FF2B5EF4-FFF2-40B4-BE49-F238E27FC236}">
                <a16:creationId xmlns:a16="http://schemas.microsoft.com/office/drawing/2014/main" id="{ACED6DFD-E11A-8C4E-A2DB-D1C7235EE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222254FE-49F8-4C83-8646-7F241E7C4D8C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067742E5-4317-4477-A87F-AF411E7ED026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9F87CFFF-03B1-4D36-8893-DFDE72006B3A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8589AD8D-9A44-4306-8AC2-051BB13AF188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88F3DE1-57D4-4ED2-8A4A-013C097A9535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0BB30D68-36DE-4FA8-91B0-E33AE8C7E2BA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5B9DD4F4-CDBF-414C-A088-D3E5D109AFD2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11323887-A645-429A-B90D-B9FED5DC83C8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B1E5BA20-F772-4CBE-A095-8980C6A0E04A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1768A246-AAFA-49AB-AE38-78847BBE357D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55E935BC-0BCE-4B8E-BEB6-A4291C1ECEC8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4C6ABA4A-F286-45FD-8E5B-AECC9B8F7256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9443B42B-E421-43DC-96BE-C45806D11A06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1F3E8160-40E3-4466-AACD-C96BE014B5D1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0B69D6E6-720E-4DCA-A672-5CA04FCC6BAD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4" name="pubblicita22.mp4">
            <a:hlinkClick r:id="" action="ppaction://media"/>
            <a:extLst>
              <a:ext uri="{FF2B5EF4-FFF2-40B4-BE49-F238E27FC236}">
                <a16:creationId xmlns:a16="http://schemas.microsoft.com/office/drawing/2014/main" id="{AE1B82FD-D876-D646-89E6-ABD048F8F4F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76612" y="1344613"/>
            <a:ext cx="5438775" cy="43513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olo 1">
            <a:extLst>
              <a:ext uri="{FF2B5EF4-FFF2-40B4-BE49-F238E27FC236}">
                <a16:creationId xmlns:a16="http://schemas.microsoft.com/office/drawing/2014/main" id="{7DE8E825-BC85-2046-A9F1-DDE983EC20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6888" y="17463"/>
            <a:ext cx="10515600" cy="1325562"/>
          </a:xfrm>
        </p:spPr>
        <p:txBody>
          <a:bodyPr/>
          <a:lstStyle/>
          <a:p>
            <a:pPr algn="ctr" eaLnBrk="1" hangingPunct="1"/>
            <a:r>
              <a:rPr lang="it-IT" sz="3500" b="1" dirty="0"/>
              <a:t>La macchina diventa il mediatore della nostra </a:t>
            </a:r>
            <a:br>
              <a:rPr lang="it-IT" sz="3500" b="1" dirty="0"/>
            </a:br>
            <a:r>
              <a:rPr lang="it-IT" sz="3500" b="1" dirty="0"/>
              <a:t>interazione e delle nostre emozioni”</a:t>
            </a:r>
            <a:endParaRPr lang="it-IT" altLang="it-IT" sz="35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267" name="Segnaposto contenuto 2">
            <a:extLst>
              <a:ext uri="{FF2B5EF4-FFF2-40B4-BE49-F238E27FC236}">
                <a16:creationId xmlns:a16="http://schemas.microsoft.com/office/drawing/2014/main" id="{CA353030-5266-394E-8367-8C14098E84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48618"/>
            <a:ext cx="10853738" cy="480853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ü"/>
            </a:pPr>
            <a:r>
              <a:rPr lang="it-IT" altLang="it-IT" sz="2700" dirty="0">
                <a:latin typeface="Arial" panose="020B0604020202020204" pitchFamily="34" charset="0"/>
                <a:cs typeface="Arial" panose="020B0604020202020204" pitchFamily="34" charset="0"/>
              </a:rPr>
              <a:t>Lei che esprime Bisogno, lui prende la sua mano…ma non capisce il bisogno…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it-IT" altLang="it-IT" sz="2700" dirty="0">
                <a:latin typeface="Arial" panose="020B0604020202020204" pitchFamily="34" charset="0"/>
                <a:cs typeface="Arial" panose="020B0604020202020204" pitchFamily="34" charset="0"/>
              </a:rPr>
              <a:t>L’uomo sarebbe stato molto più bravo a capire il disagio di lei se gli avesse mandato un sms o avesse comunicato attraverso una chat</a:t>
            </a:r>
            <a:br>
              <a:rPr lang="it-IT" altLang="it-IT" sz="2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altLang="it-IT" sz="2700" u="sng" dirty="0">
                <a:latin typeface="Arial" panose="020B0604020202020204" pitchFamily="34" charset="0"/>
                <a:cs typeface="Arial" panose="020B0604020202020204" pitchFamily="34" charset="0"/>
              </a:rPr>
              <a:t>Sempre meno capaci di cogliere lo stato d’animo degli altri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it-IT" altLang="it-IT" sz="2700" dirty="0">
                <a:latin typeface="Arial" panose="020B0604020202020204" pitchFamily="34" charset="0"/>
                <a:cs typeface="Arial" panose="020B0604020202020204" pitchFamily="34" charset="0"/>
              </a:rPr>
              <a:t>Coppia di anziani, nessuna parola, lui capisce prova e sento quella che lei prova ed emettere un comportamento empatico solidale 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it-IT" altLang="it-IT" sz="2700" u="sng" dirty="0">
                <a:latin typeface="Arial" panose="020B0604020202020204" pitchFamily="34" charset="0"/>
                <a:cs typeface="Arial" panose="020B0604020202020204" pitchFamily="34" charset="0"/>
              </a:rPr>
              <a:t>La tecnologia tende a dissociare la Capacità </a:t>
            </a:r>
            <a:br>
              <a:rPr lang="it-IT" altLang="it-IT" sz="2700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altLang="it-IT" sz="2700" u="sng" dirty="0">
                <a:latin typeface="Arial" panose="020B0604020202020204" pitchFamily="34" charset="0"/>
                <a:cs typeface="Arial" panose="020B0604020202020204" pitchFamily="34" charset="0"/>
              </a:rPr>
              <a:t>di provare emozioni dal rappresentarle</a:t>
            </a:r>
            <a:endParaRPr lang="it-IT" altLang="it-IT" sz="27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268" name="Picture 2">
            <a:extLst>
              <a:ext uri="{FF2B5EF4-FFF2-40B4-BE49-F238E27FC236}">
                <a16:creationId xmlns:a16="http://schemas.microsoft.com/office/drawing/2014/main" id="{2564A7F6-CB54-7543-B5A0-43F5449DC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E443A537-6221-47D5-B96B-6D875C79886E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69A5C7CF-EFBE-4F1F-BF6F-508DAE3E7289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75AA74F-9CAD-4D5A-A2D4-9E9C727E45DF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E04FD38A-09E6-412C-B275-EE0F2F477601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01DBC004-DA94-47EA-BA1E-89D8F857EC0E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3F473492-4513-4C41-83FA-AEEA89875A5E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266FFA73-A462-4BC2-A3F4-86D7E283F4A0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7EB96A04-1CC7-45C5-8339-4D11763F8B0D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2E0E8D60-AB7F-4934-A3CE-C33130682E39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6D455B22-7A3A-4901-9F3E-654C96F71DFA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B4DE3757-0C7E-44E6-BF2F-62A31DC97AE0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73C1AF32-92D0-4BA1-95DA-4B4D208B94B7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BD27F993-3125-47E3-8E46-EF5E26D2CE77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0A1E2A2D-3DC4-4452-BC5B-6AF19DE6DD17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749E1C33-3E60-4E26-A41F-7D64B91793FB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602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>
            <a:extLst>
              <a:ext uri="{FF2B5EF4-FFF2-40B4-BE49-F238E27FC236}">
                <a16:creationId xmlns:a16="http://schemas.microsoft.com/office/drawing/2014/main" id="{30747135-6208-F947-8FB7-4194178C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44422BC2-7237-4A47-9CE2-C4408C94F6F7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07330D99-1FC4-4873-90D9-82559C4028EE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701C80C6-57C3-4AF8-B502-F9959C7F2AFD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3C6365A-24E0-4AE6-8BED-A3D855F8BF7A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B632D215-C3E3-4BF7-858D-E08FD3707B42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7B7C110-6B6C-48BA-BD09-459BFA71F7B3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029B4C5-8925-4D7D-A7BE-CA8D45EB4EB8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BBE15A8-3336-4E75-931F-94AC46206C3B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4B16E29-B4B7-492C-B59F-A6B4F6A617ED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FD529AD-5977-4181-BBF1-57B5882DA933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FFC96F64-A8B7-4722-835D-0DB19FBE4B97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E44A51D-DABD-44C0-8C0D-AAB97ECA964F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307B4371-CE12-478D-AEEF-7B5311BED540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66301E6D-EEB6-40A2-93A2-7FB068845C46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8879726D-4F65-4143-AA79-35C8976F2E57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6CAF8D0-72E9-4D37-916B-0255768E2DED}"/>
              </a:ext>
            </a:extLst>
          </p:cNvPr>
          <p:cNvSpPr txBox="1"/>
          <p:nvPr/>
        </p:nvSpPr>
        <p:spPr>
          <a:xfrm>
            <a:off x="3044657" y="302418"/>
            <a:ext cx="6112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/>
              <a:t>I RAGAZZI E LA RABBIA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3FB7F66-4013-40FB-BFBF-BE6FEDB53A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2702" y="1822452"/>
            <a:ext cx="8393222" cy="5065475"/>
          </a:xfrm>
          <a:prstGeom prst="rect">
            <a:avLst/>
          </a:prstGeom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7704828F-35E3-43B8-AD65-F291A05C7D3C}"/>
              </a:ext>
            </a:extLst>
          </p:cNvPr>
          <p:cNvSpPr txBox="1"/>
          <p:nvPr/>
        </p:nvSpPr>
        <p:spPr>
          <a:xfrm>
            <a:off x="1370013" y="724198"/>
            <a:ext cx="957688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Dai dati emerge come la maggior parte dei ragazzi nell’ultimo periodo si sia sentito arrabbiato, sentimento che ha un’elevata frequenza quando si parla di arrabbiarsi con se stessi. </a:t>
            </a:r>
          </a:p>
          <a:p>
            <a:pPr algn="ctr"/>
            <a:r>
              <a:rPr lang="it-IT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 1 ragazza su 2 tra i 14 e i 19 anni ciò avviene molto di frequente</a:t>
            </a:r>
            <a:endParaRPr lang="it-IT" i="1" dirty="0"/>
          </a:p>
        </p:txBody>
      </p:sp>
    </p:spTree>
    <p:extLst>
      <p:ext uri="{BB962C8B-B14F-4D97-AF65-F5344CB8AC3E}">
        <p14:creationId xmlns:p14="http://schemas.microsoft.com/office/powerpoint/2010/main" val="42544045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extLst>
              <a:ext uri="{FF2B5EF4-FFF2-40B4-BE49-F238E27FC236}">
                <a16:creationId xmlns:a16="http://schemas.microsoft.com/office/drawing/2014/main" id="{45290B3C-D518-654D-A567-9E048681A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10E4C625-5869-42C4-82AC-2397A20EFD89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71C5EB7E-E47F-4412-A7D0-4760E67A3B08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E383519B-922C-4A99-A196-CCF2299C8F7B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9C44F8FC-678B-4F20-BDF8-24AE154BDF83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1733035C-1D80-43CF-9CA4-11CF2C3856FA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2C87E413-423C-46B2-A3FA-1A2398D29257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CA1C5635-55EC-46AA-B088-68E057113E26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6802C258-975C-4BC7-8F48-3B25D2147ACA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1BF04892-45C9-4E53-967B-2CD48AE2D0CE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82582FAB-4F93-4AC6-9236-E6D236056546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B0A7DE42-2079-40D8-99CC-33815547963F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C18F2FBE-AA2E-47FF-8AAD-1E913ADA98A6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714FF5A7-FD2E-467C-8B81-D439AC16A462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29C3022F-F020-4270-A947-B1B55AF350CF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9B09D338-3F06-4667-AD96-8A1AF3409BEA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2" name="grazie attenzione.mp4">
            <a:hlinkClick r:id="" action="ppaction://media"/>
            <a:extLst>
              <a:ext uri="{FF2B5EF4-FFF2-40B4-BE49-F238E27FC236}">
                <a16:creationId xmlns:a16="http://schemas.microsoft.com/office/drawing/2014/main" id="{18AA3134-4353-2B48-A9C7-768F3969778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32000" y="1143000"/>
            <a:ext cx="8128000" cy="4572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64B291C2-2DC7-214F-91BD-A933249B6F47}"/>
              </a:ext>
            </a:extLst>
          </p:cNvPr>
          <p:cNvSpPr txBox="1"/>
          <p:nvPr/>
        </p:nvSpPr>
        <p:spPr>
          <a:xfrm>
            <a:off x="2171700" y="194310"/>
            <a:ext cx="7692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Prof. Giuseppe C. </a:t>
            </a:r>
            <a:r>
              <a:rPr lang="it-IT" dirty="0" err="1"/>
              <a:t>Lavenia</a:t>
            </a:r>
            <a:endParaRPr lang="it-IT" dirty="0"/>
          </a:p>
          <a:p>
            <a:pPr algn="ctr"/>
            <a:r>
              <a:rPr lang="it-IT" dirty="0">
                <a:hlinkClick r:id="rId6"/>
              </a:rPr>
              <a:t>www.giuseppelavenia.name</a:t>
            </a:r>
            <a:r>
              <a:rPr lang="it-IT" dirty="0"/>
              <a:t> </a:t>
            </a:r>
            <a:r>
              <a:rPr lang="it-IT" dirty="0" err="1"/>
              <a:t>info@giuseppelavenia.name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>
            <a:extLst>
              <a:ext uri="{FF2B5EF4-FFF2-40B4-BE49-F238E27FC236}">
                <a16:creationId xmlns:a16="http://schemas.microsoft.com/office/drawing/2014/main" id="{30747135-6208-F947-8FB7-4194178C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44422BC2-7237-4A47-9CE2-C4408C94F6F7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07330D99-1FC4-4873-90D9-82559C4028EE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701C80C6-57C3-4AF8-B502-F9959C7F2AFD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3C6365A-24E0-4AE6-8BED-A3D855F8BF7A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B632D215-C3E3-4BF7-858D-E08FD3707B42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7B7C110-6B6C-48BA-BD09-459BFA71F7B3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029B4C5-8925-4D7D-A7BE-CA8D45EB4EB8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BBE15A8-3336-4E75-931F-94AC46206C3B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4B16E29-B4B7-492C-B59F-A6B4F6A617ED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FD529AD-5977-4181-BBF1-57B5882DA933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FFC96F64-A8B7-4722-835D-0DB19FBE4B97}"/>
              </a:ext>
            </a:extLst>
          </p:cNvPr>
          <p:cNvSpPr/>
          <p:nvPr/>
        </p:nvSpPr>
        <p:spPr>
          <a:xfrm>
            <a:off x="11495088" y="1200151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E44A51D-DABD-44C0-8C0D-AAB97ECA964F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307B4371-CE12-478D-AEEF-7B5311BED540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66301E6D-EEB6-40A2-93A2-7FB068845C46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8879726D-4F65-4143-AA79-35C8976F2E57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6CAF8D0-72E9-4D37-916B-0255768E2DED}"/>
              </a:ext>
            </a:extLst>
          </p:cNvPr>
          <p:cNvSpPr txBox="1"/>
          <p:nvPr/>
        </p:nvSpPr>
        <p:spPr>
          <a:xfrm>
            <a:off x="3044657" y="302418"/>
            <a:ext cx="6112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/>
              <a:t>I RAGAZZI E L’UMORE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8A9A54B2-B75D-4084-A0CD-A704283504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7321" y="1820863"/>
            <a:ext cx="6072142" cy="3779147"/>
          </a:xfrm>
          <a:prstGeom prst="rect">
            <a:avLst/>
          </a:prstGeom>
        </p:spPr>
      </p:pic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83D0D98-BD3F-4A22-8CAB-FF843920E932}"/>
              </a:ext>
            </a:extLst>
          </p:cNvPr>
          <p:cNvSpPr txBox="1"/>
          <p:nvPr/>
        </p:nvSpPr>
        <p:spPr>
          <a:xfrm>
            <a:off x="1410123" y="625475"/>
            <a:ext cx="93717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Il morale è particolarmente a terra soprattutto nelle ragazze dove più di 8 ragazze su 10 si sente particolarmente giù e più del 50% pensa costantemente che niente abbia senso.</a:t>
            </a:r>
            <a:endParaRPr lang="it-IT" dirty="0"/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A6276B37-1FDD-4334-B11C-6C5FC80C7A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906" y="1820863"/>
            <a:ext cx="6066586" cy="377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79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>
            <a:extLst>
              <a:ext uri="{FF2B5EF4-FFF2-40B4-BE49-F238E27FC236}">
                <a16:creationId xmlns:a16="http://schemas.microsoft.com/office/drawing/2014/main" id="{30747135-6208-F947-8FB7-4194178C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44422BC2-7237-4A47-9CE2-C4408C94F6F7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07330D99-1FC4-4873-90D9-82559C4028EE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701C80C6-57C3-4AF8-B502-F9959C7F2AFD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3C6365A-24E0-4AE6-8BED-A3D855F8BF7A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B632D215-C3E3-4BF7-858D-E08FD3707B42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7B7C110-6B6C-48BA-BD09-459BFA71F7B3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029B4C5-8925-4D7D-A7BE-CA8D45EB4EB8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BBE15A8-3336-4E75-931F-94AC46206C3B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4B16E29-B4B7-492C-B59F-A6B4F6A617ED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FD529AD-5977-4181-BBF1-57B5882DA933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FFC96F64-A8B7-4722-835D-0DB19FBE4B97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E44A51D-DABD-44C0-8C0D-AAB97ECA964F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307B4371-CE12-478D-AEEF-7B5311BED540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66301E6D-EEB6-40A2-93A2-7FB068845C46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8879726D-4F65-4143-AA79-35C8976F2E57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6CAF8D0-72E9-4D37-916B-0255768E2DED}"/>
              </a:ext>
            </a:extLst>
          </p:cNvPr>
          <p:cNvSpPr txBox="1"/>
          <p:nvPr/>
        </p:nvSpPr>
        <p:spPr>
          <a:xfrm>
            <a:off x="3666746" y="246618"/>
            <a:ext cx="48680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8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PERCEZIONE ED EFFETTI DEI VIDEOGAME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F6CB637C-7C76-5617-838E-E049205E2F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6195" y="1096328"/>
            <a:ext cx="7487548" cy="450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021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>
            <a:extLst>
              <a:ext uri="{FF2B5EF4-FFF2-40B4-BE49-F238E27FC236}">
                <a16:creationId xmlns:a16="http://schemas.microsoft.com/office/drawing/2014/main" id="{30747135-6208-F947-8FB7-4194178C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44422BC2-7237-4A47-9CE2-C4408C94F6F7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07330D99-1FC4-4873-90D9-82559C4028EE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701C80C6-57C3-4AF8-B502-F9959C7F2AFD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3C6365A-24E0-4AE6-8BED-A3D855F8BF7A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B632D215-C3E3-4BF7-858D-E08FD3707B42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7B7C110-6B6C-48BA-BD09-459BFA71F7B3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029B4C5-8925-4D7D-A7BE-CA8D45EB4EB8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BBE15A8-3336-4E75-931F-94AC46206C3B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4B16E29-B4B7-492C-B59F-A6B4F6A617ED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FD529AD-5977-4181-BBF1-57B5882DA933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FFC96F64-A8B7-4722-835D-0DB19FBE4B97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E44A51D-DABD-44C0-8C0D-AAB97ECA964F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307B4371-CE12-478D-AEEF-7B5311BED540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66301E6D-EEB6-40A2-93A2-7FB068845C46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8879726D-4F65-4143-AA79-35C8976F2E57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6CAF8D0-72E9-4D37-916B-0255768E2DED}"/>
              </a:ext>
            </a:extLst>
          </p:cNvPr>
          <p:cNvSpPr txBox="1"/>
          <p:nvPr/>
        </p:nvSpPr>
        <p:spPr>
          <a:xfrm>
            <a:off x="3666746" y="246618"/>
            <a:ext cx="48680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8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IMPORTANZA DEI VIDEOGAMES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3AA76E97-918C-2390-B993-0C060C77F3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8818" y="1204913"/>
            <a:ext cx="6534364" cy="416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784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>
            <a:extLst>
              <a:ext uri="{FF2B5EF4-FFF2-40B4-BE49-F238E27FC236}">
                <a16:creationId xmlns:a16="http://schemas.microsoft.com/office/drawing/2014/main" id="{30747135-6208-F947-8FB7-4194178C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44422BC2-7237-4A47-9CE2-C4408C94F6F7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07330D99-1FC4-4873-90D9-82559C4028EE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701C80C6-57C3-4AF8-B502-F9959C7F2AFD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3C6365A-24E0-4AE6-8BED-A3D855F8BF7A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B632D215-C3E3-4BF7-858D-E08FD3707B42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7B7C110-6B6C-48BA-BD09-459BFA71F7B3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029B4C5-8925-4D7D-A7BE-CA8D45EB4EB8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BBE15A8-3336-4E75-931F-94AC46206C3B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4B16E29-B4B7-492C-B59F-A6B4F6A617ED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FD529AD-5977-4181-BBF1-57B5882DA933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FFC96F64-A8B7-4722-835D-0DB19FBE4B97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E44A51D-DABD-44C0-8C0D-AAB97ECA964F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307B4371-CE12-478D-AEEF-7B5311BED540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66301E6D-EEB6-40A2-93A2-7FB068845C46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8879726D-4F65-4143-AA79-35C8976F2E57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6CAF8D0-72E9-4D37-916B-0255768E2DED}"/>
              </a:ext>
            </a:extLst>
          </p:cNvPr>
          <p:cNvSpPr txBox="1"/>
          <p:nvPr/>
        </p:nvSpPr>
        <p:spPr>
          <a:xfrm>
            <a:off x="3044657" y="302418"/>
            <a:ext cx="6112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/>
              <a:t>Autolesionismo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73A8DD66-C725-464D-A040-F5650EE321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596" y="1133235"/>
            <a:ext cx="8916842" cy="4687293"/>
          </a:xfrm>
          <a:prstGeom prst="rect">
            <a:avLst/>
          </a:prstGeom>
        </p:spPr>
      </p:pic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6828E53C-E2E3-44E3-9329-28CE981C7119}"/>
              </a:ext>
            </a:extLst>
          </p:cNvPr>
          <p:cNvSpPr txBox="1"/>
          <p:nvPr/>
        </p:nvSpPr>
        <p:spPr>
          <a:xfrm>
            <a:off x="3039894" y="606198"/>
            <a:ext cx="6112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i="1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Fascia </a:t>
            </a:r>
            <a:r>
              <a:rPr lang="it-IT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e 13 anni - 1 su 3 dice di praticarlo sempre o spesso</a:t>
            </a:r>
            <a:endParaRPr lang="it-IT" i="1" dirty="0"/>
          </a:p>
        </p:txBody>
      </p:sp>
    </p:spTree>
    <p:extLst>
      <p:ext uri="{BB962C8B-B14F-4D97-AF65-F5344CB8AC3E}">
        <p14:creationId xmlns:p14="http://schemas.microsoft.com/office/powerpoint/2010/main" val="2810855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>
            <a:extLst>
              <a:ext uri="{FF2B5EF4-FFF2-40B4-BE49-F238E27FC236}">
                <a16:creationId xmlns:a16="http://schemas.microsoft.com/office/drawing/2014/main" id="{30747135-6208-F947-8FB7-4194178C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44422BC2-7237-4A47-9CE2-C4408C94F6F7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07330D99-1FC4-4873-90D9-82559C4028EE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701C80C6-57C3-4AF8-B502-F9959C7F2AFD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3C6365A-24E0-4AE6-8BED-A3D855F8BF7A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B632D215-C3E3-4BF7-858D-E08FD3707B42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7B7C110-6B6C-48BA-BD09-459BFA71F7B3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029B4C5-8925-4D7D-A7BE-CA8D45EB4EB8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BBE15A8-3336-4E75-931F-94AC46206C3B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4B16E29-B4B7-492C-B59F-A6B4F6A617ED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FD529AD-5977-4181-BBF1-57B5882DA933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FFC96F64-A8B7-4722-835D-0DB19FBE4B97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E44A51D-DABD-44C0-8C0D-AAB97ECA964F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307B4371-CE12-478D-AEEF-7B5311BED540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66301E6D-EEB6-40A2-93A2-7FB068845C46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8879726D-4F65-4143-AA79-35C8976F2E57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E81CE8B-4248-5846-A75E-D51CA865D1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093" y="615950"/>
            <a:ext cx="9406420" cy="506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473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>
            <a:extLst>
              <a:ext uri="{FF2B5EF4-FFF2-40B4-BE49-F238E27FC236}">
                <a16:creationId xmlns:a16="http://schemas.microsoft.com/office/drawing/2014/main" id="{30747135-6208-F947-8FB7-4194178C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6018213"/>
            <a:ext cx="17383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44422BC2-7237-4A47-9CE2-C4408C94F6F7}"/>
              </a:ext>
            </a:extLst>
          </p:cNvPr>
          <p:cNvSpPr/>
          <p:nvPr/>
        </p:nvSpPr>
        <p:spPr>
          <a:xfrm>
            <a:off x="-4763" y="-6350"/>
            <a:ext cx="692151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07330D99-1FC4-4873-90D9-82559C4028EE}"/>
              </a:ext>
            </a:extLst>
          </p:cNvPr>
          <p:cNvSpPr/>
          <p:nvPr/>
        </p:nvSpPr>
        <p:spPr>
          <a:xfrm>
            <a:off x="-9525" y="6223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701C80C6-57C3-4AF8-B502-F9959C7F2AFD}"/>
              </a:ext>
            </a:extLst>
          </p:cNvPr>
          <p:cNvSpPr/>
          <p:nvPr/>
        </p:nvSpPr>
        <p:spPr>
          <a:xfrm>
            <a:off x="0" y="5600700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3C6365A-24E0-4AE6-8BED-A3D855F8BF7A}"/>
              </a:ext>
            </a:extLst>
          </p:cNvPr>
          <p:cNvSpPr/>
          <p:nvPr/>
        </p:nvSpPr>
        <p:spPr>
          <a:xfrm>
            <a:off x="692150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B632D215-C3E3-4BF7-858D-E08FD3707B42}"/>
              </a:ext>
            </a:extLst>
          </p:cNvPr>
          <p:cNvSpPr/>
          <p:nvPr/>
        </p:nvSpPr>
        <p:spPr>
          <a:xfrm>
            <a:off x="0" y="62277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7B7C110-6B6C-48BA-BD09-459BFA71F7B3}"/>
              </a:ext>
            </a:extLst>
          </p:cNvPr>
          <p:cNvSpPr/>
          <p:nvPr/>
        </p:nvSpPr>
        <p:spPr>
          <a:xfrm>
            <a:off x="10160000" y="-11113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029B4C5-8925-4D7D-A7BE-CA8D45EB4EB8}"/>
              </a:ext>
            </a:extLst>
          </p:cNvPr>
          <p:cNvSpPr/>
          <p:nvPr/>
        </p:nvSpPr>
        <p:spPr>
          <a:xfrm>
            <a:off x="10831513" y="58261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BBE15A8-3336-4E75-931F-94AC46206C3B}"/>
              </a:ext>
            </a:extLst>
          </p:cNvPr>
          <p:cNvSpPr/>
          <p:nvPr/>
        </p:nvSpPr>
        <p:spPr>
          <a:xfrm>
            <a:off x="10845800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4B16E29-B4B7-492C-B59F-A6B4F6A617ED}"/>
              </a:ext>
            </a:extLst>
          </p:cNvPr>
          <p:cNvSpPr/>
          <p:nvPr/>
        </p:nvSpPr>
        <p:spPr>
          <a:xfrm>
            <a:off x="11504613" y="-1588"/>
            <a:ext cx="692150" cy="62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FD529AD-5977-4181-BBF1-57B5882DA933}"/>
              </a:ext>
            </a:extLst>
          </p:cNvPr>
          <p:cNvSpPr/>
          <p:nvPr/>
        </p:nvSpPr>
        <p:spPr>
          <a:xfrm>
            <a:off x="11509375" y="5762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FFC96F64-A8B7-4722-835D-0DB19FBE4B97}"/>
              </a:ext>
            </a:extLst>
          </p:cNvPr>
          <p:cNvSpPr/>
          <p:nvPr/>
        </p:nvSpPr>
        <p:spPr>
          <a:xfrm>
            <a:off x="11523663" y="118586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E44A51D-DABD-44C0-8C0D-AAB97ECA964F}"/>
              </a:ext>
            </a:extLst>
          </p:cNvPr>
          <p:cNvSpPr/>
          <p:nvPr/>
        </p:nvSpPr>
        <p:spPr>
          <a:xfrm rot="10800000">
            <a:off x="11510963" y="5605463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307B4371-CE12-478D-AEEF-7B5311BED540}"/>
              </a:ext>
            </a:extLst>
          </p:cNvPr>
          <p:cNvSpPr/>
          <p:nvPr/>
        </p:nvSpPr>
        <p:spPr>
          <a:xfrm rot="10800000">
            <a:off x="10831513" y="6229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66301E6D-EEB6-40A2-93A2-7FB068845C46}"/>
              </a:ext>
            </a:extLst>
          </p:cNvPr>
          <p:cNvSpPr/>
          <p:nvPr/>
        </p:nvSpPr>
        <p:spPr>
          <a:xfrm>
            <a:off x="677863" y="-6350"/>
            <a:ext cx="69215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8879726D-4F65-4143-AA79-35C8976F2E57}"/>
              </a:ext>
            </a:extLst>
          </p:cNvPr>
          <p:cNvSpPr/>
          <p:nvPr/>
        </p:nvSpPr>
        <p:spPr>
          <a:xfrm rot="10800000">
            <a:off x="11523663" y="6234113"/>
            <a:ext cx="692150" cy="627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0DC9831C-0C23-2C4C-BD08-C155DA818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097" y="1249363"/>
            <a:ext cx="5861411" cy="4157748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6E95D1EA-0142-4040-A14A-872C6B9D13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630005"/>
            <a:ext cx="5218628" cy="3913971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3E475D9A-61F5-4E95-87E7-1C21048915E8}"/>
              </a:ext>
            </a:extLst>
          </p:cNvPr>
          <p:cNvSpPr txBox="1"/>
          <p:nvPr/>
        </p:nvSpPr>
        <p:spPr>
          <a:xfrm>
            <a:off x="3044657" y="302418"/>
            <a:ext cx="6112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/>
              <a:t>CYBERBULLISMO E ISOLAMENTO</a:t>
            </a:r>
          </a:p>
        </p:txBody>
      </p:sp>
    </p:spTree>
    <p:extLst>
      <p:ext uri="{BB962C8B-B14F-4D97-AF65-F5344CB8AC3E}">
        <p14:creationId xmlns:p14="http://schemas.microsoft.com/office/powerpoint/2010/main" val="32009757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1314</Words>
  <Application>Microsoft Office PowerPoint</Application>
  <PresentationFormat>Widescreen</PresentationFormat>
  <Paragraphs>99</Paragraphs>
  <Slides>30</Slides>
  <Notes>0</Notes>
  <HiddenSlides>0</HiddenSlides>
  <MMClips>4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38" baseType="lpstr">
      <vt:lpstr>Arial</vt:lpstr>
      <vt:lpstr>Calibri</vt:lpstr>
      <vt:lpstr>Calibri Light</vt:lpstr>
      <vt:lpstr>Cambria</vt:lpstr>
      <vt:lpstr>Tahoma</vt:lpstr>
      <vt:lpstr>Wingdings</vt:lpstr>
      <vt:lpstr>Wingdings 2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DA FRUITORI A CREATORI</vt:lpstr>
      <vt:lpstr>Presentazione standard di PowerPoint</vt:lpstr>
      <vt:lpstr>IMPAZIENZA</vt:lpstr>
      <vt:lpstr>DOPAMINA</vt:lpstr>
      <vt:lpstr>RELAZIONI PROFONDE  E ANTISTRESS</vt:lpstr>
      <vt:lpstr> ANTIPANICO H 24 </vt:lpstr>
      <vt:lpstr>FOTOGRAFIE E VIDEO</vt:lpstr>
      <vt:lpstr>MEMORIA </vt:lpstr>
      <vt:lpstr>MEMORIA TRANSATTIVA</vt:lpstr>
      <vt:lpstr> DISTRAZIONI DIGITALI </vt:lpstr>
      <vt:lpstr>DISTANZA E INCOERENZA DIGITALE</vt:lpstr>
      <vt:lpstr>CARATTERISTICHE DELLA RETE  e MECCANISMI PSICOLOGICI</vt:lpstr>
      <vt:lpstr>CARATTERISTICHE DELLA RETE  e MECCANISMI PSICOLOGICI</vt:lpstr>
      <vt:lpstr>CARATTERISTICHE DELLA RETE  e MECCANISMI PSICOLOGICI</vt:lpstr>
      <vt:lpstr>CARATTERISTICHE DELLA RETE  e MECCANISMI PSICOLOGICI</vt:lpstr>
      <vt:lpstr>EMOZIONI E SENTIMENTI</vt:lpstr>
      <vt:lpstr>La macchina diventa il mediatore della nostra  interazione e delle nostre emozioni”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IPERCOINVOLGIMENTI</dc:title>
  <dc:creator>Giuseppe Lavenia</dc:creator>
  <cp:lastModifiedBy>Giuseppe Lavenia</cp:lastModifiedBy>
  <cp:revision>57</cp:revision>
  <dcterms:created xsi:type="dcterms:W3CDTF">2018-11-08T17:43:52Z</dcterms:created>
  <dcterms:modified xsi:type="dcterms:W3CDTF">2022-09-28T20:27:21Z</dcterms:modified>
</cp:coreProperties>
</file>